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6" r:id="rId2"/>
    <p:sldId id="267" r:id="rId3"/>
    <p:sldId id="275" r:id="rId4"/>
    <p:sldId id="268" r:id="rId5"/>
    <p:sldId id="269" r:id="rId6"/>
    <p:sldId id="279" r:id="rId7"/>
    <p:sldId id="280" r:id="rId8"/>
    <p:sldId id="281" r:id="rId9"/>
    <p:sldId id="282" r:id="rId10"/>
    <p:sldId id="283" r:id="rId11"/>
    <p:sldId id="287" r:id="rId12"/>
    <p:sldId id="288" r:id="rId13"/>
    <p:sldId id="289" r:id="rId14"/>
    <p:sldId id="290" r:id="rId15"/>
    <p:sldId id="291" r:id="rId16"/>
    <p:sldId id="302" r:id="rId17"/>
    <p:sldId id="303" r:id="rId18"/>
    <p:sldId id="305" r:id="rId19"/>
    <p:sldId id="306" r:id="rId20"/>
    <p:sldId id="308" r:id="rId21"/>
    <p:sldId id="309" r:id="rId22"/>
    <p:sldId id="311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50" r:id="rId39"/>
    <p:sldId id="369" r:id="rId40"/>
    <p:sldId id="352" r:id="rId41"/>
    <p:sldId id="361" r:id="rId42"/>
    <p:sldId id="354" r:id="rId43"/>
    <p:sldId id="357" r:id="rId44"/>
    <p:sldId id="367" r:id="rId45"/>
    <p:sldId id="370" r:id="rId46"/>
    <p:sldId id="371" r:id="rId47"/>
    <p:sldId id="368" r:id="rId48"/>
    <p:sldId id="373" r:id="rId49"/>
    <p:sldId id="336" r:id="rId5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C7C"/>
    <a:srgbClr val="E25345"/>
    <a:srgbClr val="E45858"/>
    <a:srgbClr val="CA4EB0"/>
    <a:srgbClr val="D65A8E"/>
    <a:srgbClr val="9BC2E5"/>
    <a:srgbClr val="8DB8E3"/>
    <a:srgbClr val="EEA09A"/>
    <a:srgbClr val="E05349"/>
    <a:srgbClr val="FDB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31" autoAdjust="0"/>
    <p:restoredTop sz="96400" autoAdjust="0"/>
  </p:normalViewPr>
  <p:slideViewPr>
    <p:cSldViewPr snapToGrid="0" showGuides="1">
      <p:cViewPr varScale="1">
        <p:scale>
          <a:sx n="89" d="100"/>
          <a:sy n="89" d="100"/>
        </p:scale>
        <p:origin x="-762" y="-102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92D80-7B98-442D-A4F1-5C0D1CB80E39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6E843-2717-4740-9A4F-AB54966BD8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45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6E843-2717-4740-9A4F-AB54966BD8F8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020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6E843-2717-4740-9A4F-AB54966BD8F8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50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6E843-2717-4740-9A4F-AB54966BD8F8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663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85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232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125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573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99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027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897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55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30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95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968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45EA7-58CC-434F-AD43-031F26CD8A57}" type="datetimeFigureOut">
              <a:rPr lang="ko-KR" altLang="en-US" smtClean="0"/>
              <a:t>2019-09-24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6CBAE-3CC2-46D3-99BB-A3FECC4921B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78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1.emf"/><Relationship Id="rId7" Type="http://schemas.openxmlformats.org/officeDocument/2006/relationships/image" Target="../media/image2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.png"/><Relationship Id="rId4" Type="http://schemas.openxmlformats.org/officeDocument/2006/relationships/image" Target="../media/image12.emf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emf"/><Relationship Id="rId7" Type="http://schemas.openxmlformats.org/officeDocument/2006/relationships/image" Target="../media/image33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.png"/><Relationship Id="rId4" Type="http://schemas.openxmlformats.org/officeDocument/2006/relationships/image" Target="../media/image12.emf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21" Type="http://schemas.openxmlformats.org/officeDocument/2006/relationships/image" Target="../media/image53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8.png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24" Type="http://schemas.openxmlformats.org/officeDocument/2006/relationships/image" Target="../media/image3.pn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23" Type="http://schemas.openxmlformats.org/officeDocument/2006/relationships/image" Target="../media/image2.pn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Relationship Id="rId22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1.emf"/><Relationship Id="rId7" Type="http://schemas.openxmlformats.org/officeDocument/2006/relationships/image" Target="../media/image57.jpeg"/><Relationship Id="rId12" Type="http://schemas.openxmlformats.org/officeDocument/2006/relationships/image" Target="../media/image60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59.jpeg"/><Relationship Id="rId5" Type="http://schemas.openxmlformats.org/officeDocument/2006/relationships/image" Target="../media/image55.jpeg"/><Relationship Id="rId10" Type="http://schemas.openxmlformats.org/officeDocument/2006/relationships/image" Target="../media/image3.png"/><Relationship Id="rId4" Type="http://schemas.openxmlformats.org/officeDocument/2006/relationships/image" Target="../media/image12.emf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10" Type="http://schemas.openxmlformats.org/officeDocument/2006/relationships/image" Target="../media/image66.jpeg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2.jpeg"/><Relationship Id="rId4" Type="http://schemas.openxmlformats.org/officeDocument/2006/relationships/image" Target="../media/image68.jpe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emf"/><Relationship Id="rId7" Type="http://schemas.openxmlformats.org/officeDocument/2006/relationships/image" Target="../media/image75.jpeg"/><Relationship Id="rId12" Type="http://schemas.openxmlformats.org/officeDocument/2006/relationships/image" Target="../media/image78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11" Type="http://schemas.openxmlformats.org/officeDocument/2006/relationships/image" Target="../media/image77.png"/><Relationship Id="rId5" Type="http://schemas.openxmlformats.org/officeDocument/2006/relationships/image" Target="../media/image73.jpeg"/><Relationship Id="rId10" Type="http://schemas.openxmlformats.org/officeDocument/2006/relationships/image" Target="../media/image76.jpeg"/><Relationship Id="rId4" Type="http://schemas.openxmlformats.org/officeDocument/2006/relationships/image" Target="../media/image12.emf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2.emf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1.emf"/><Relationship Id="rId7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2.png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6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6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1.emf"/><Relationship Id="rId7" Type="http://schemas.openxmlformats.org/officeDocument/2006/relationships/image" Target="../media/image8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2.jpeg"/><Relationship Id="rId4" Type="http://schemas.openxmlformats.org/officeDocument/2006/relationships/image" Target="../media/image12.emf"/><Relationship Id="rId9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0.emf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5" Type="http://schemas.openxmlformats.org/officeDocument/2006/relationships/image" Target="../media/image3.png"/><Relationship Id="rId10" Type="http://schemas.openxmlformats.org/officeDocument/2006/relationships/image" Target="../media/image97.jpeg"/><Relationship Id="rId4" Type="http://schemas.openxmlformats.org/officeDocument/2006/relationships/image" Target="../media/image2.pn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9.jpeg"/><Relationship Id="rId7" Type="http://schemas.openxmlformats.org/officeDocument/2006/relationships/image" Target="../media/image10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3.png"/><Relationship Id="rId10" Type="http://schemas.openxmlformats.org/officeDocument/2006/relationships/image" Target="../media/image104.jpeg"/><Relationship Id="rId4" Type="http://schemas.openxmlformats.org/officeDocument/2006/relationships/image" Target="../media/image2.png"/><Relationship Id="rId9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1.emf"/><Relationship Id="rId7" Type="http://schemas.openxmlformats.org/officeDocument/2006/relationships/image" Target="../media/image10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8.jpeg"/><Relationship Id="rId4" Type="http://schemas.openxmlformats.org/officeDocument/2006/relationships/image" Target="../media/image12.emf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.png"/><Relationship Id="rId7" Type="http://schemas.openxmlformats.org/officeDocument/2006/relationships/image" Target="../media/image11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3.png"/><Relationship Id="rId9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11.emf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9.jpeg"/><Relationship Id="rId5" Type="http://schemas.openxmlformats.org/officeDocument/2006/relationships/image" Target="../media/image2.png"/><Relationship Id="rId10" Type="http://schemas.openxmlformats.org/officeDocument/2006/relationships/image" Target="../media/image118.jpeg"/><Relationship Id="rId4" Type="http://schemas.openxmlformats.org/officeDocument/2006/relationships/image" Target="../media/image12.emf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jpeg"/><Relationship Id="rId18" Type="http://schemas.openxmlformats.org/officeDocument/2006/relationships/image" Target="../media/image136.jpeg"/><Relationship Id="rId3" Type="http://schemas.openxmlformats.org/officeDocument/2006/relationships/image" Target="../media/image2.png"/><Relationship Id="rId21" Type="http://schemas.openxmlformats.org/officeDocument/2006/relationships/image" Target="../media/image139.jpeg"/><Relationship Id="rId7" Type="http://schemas.openxmlformats.org/officeDocument/2006/relationships/image" Target="../media/image125.jpeg"/><Relationship Id="rId12" Type="http://schemas.openxmlformats.org/officeDocument/2006/relationships/image" Target="../media/image130.jpeg"/><Relationship Id="rId17" Type="http://schemas.openxmlformats.org/officeDocument/2006/relationships/image" Target="../media/image135.jpeg"/><Relationship Id="rId2" Type="http://schemas.openxmlformats.org/officeDocument/2006/relationships/image" Target="../media/image87.jpg"/><Relationship Id="rId16" Type="http://schemas.openxmlformats.org/officeDocument/2006/relationships/image" Target="../media/image134.jpeg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24" Type="http://schemas.openxmlformats.org/officeDocument/2006/relationships/image" Target="../media/image142.jpeg"/><Relationship Id="rId5" Type="http://schemas.openxmlformats.org/officeDocument/2006/relationships/image" Target="../media/image123.jpeg"/><Relationship Id="rId15" Type="http://schemas.openxmlformats.org/officeDocument/2006/relationships/image" Target="../media/image133.jpeg"/><Relationship Id="rId23" Type="http://schemas.openxmlformats.org/officeDocument/2006/relationships/image" Target="../media/image141.jpeg"/><Relationship Id="rId10" Type="http://schemas.openxmlformats.org/officeDocument/2006/relationships/image" Target="../media/image128.jpeg"/><Relationship Id="rId19" Type="http://schemas.openxmlformats.org/officeDocument/2006/relationships/image" Target="../media/image137.jpeg"/><Relationship Id="rId4" Type="http://schemas.openxmlformats.org/officeDocument/2006/relationships/image" Target="../media/image3.png"/><Relationship Id="rId9" Type="http://schemas.openxmlformats.org/officeDocument/2006/relationships/image" Target="../media/image127.jpeg"/><Relationship Id="rId14" Type="http://schemas.openxmlformats.org/officeDocument/2006/relationships/image" Target="../media/image132.jpeg"/><Relationship Id="rId22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1.jpeg"/><Relationship Id="rId3" Type="http://schemas.openxmlformats.org/officeDocument/2006/relationships/image" Target="../media/image2.pn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3.png"/><Relationship Id="rId9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2.emf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56.jpeg"/><Relationship Id="rId5" Type="http://schemas.openxmlformats.org/officeDocument/2006/relationships/image" Target="../media/image2.png"/><Relationship Id="rId10" Type="http://schemas.openxmlformats.org/officeDocument/2006/relationships/image" Target="../media/image155.jpeg"/><Relationship Id="rId4" Type="http://schemas.openxmlformats.org/officeDocument/2006/relationships/image" Target="../media/image10.emf"/><Relationship Id="rId9" Type="http://schemas.openxmlformats.org/officeDocument/2006/relationships/image" Target="../media/image154.jpeg"/><Relationship Id="rId14" Type="http://schemas.openxmlformats.org/officeDocument/2006/relationships/image" Target="../media/image15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2.emf"/><Relationship Id="rId7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0.jpeg"/><Relationship Id="rId10" Type="http://schemas.openxmlformats.org/officeDocument/2006/relationships/image" Target="../media/image163.jpeg"/><Relationship Id="rId4" Type="http://schemas.openxmlformats.org/officeDocument/2006/relationships/image" Target="../media/image10.emf"/><Relationship Id="rId9" Type="http://schemas.openxmlformats.org/officeDocument/2006/relationships/image" Target="../media/image1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1.emf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10" Type="http://schemas.openxmlformats.org/officeDocument/2006/relationships/image" Target="../media/image168.png"/><Relationship Id="rId4" Type="http://schemas.openxmlformats.org/officeDocument/2006/relationships/image" Target="../media/image10.emf"/><Relationship Id="rId9" Type="http://schemas.openxmlformats.org/officeDocument/2006/relationships/image" Target="../media/image16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83" y="599173"/>
            <a:ext cx="10043009" cy="5659654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2530365" y="4837310"/>
            <a:ext cx="7058246" cy="102295"/>
            <a:chOff x="2652821" y="5095262"/>
            <a:chExt cx="7058246" cy="102295"/>
          </a:xfrm>
        </p:grpSpPr>
        <p:sp>
          <p:nvSpPr>
            <p:cNvPr id="19" name="직사각형 18"/>
            <p:cNvSpPr/>
            <p:nvPr/>
          </p:nvSpPr>
          <p:spPr>
            <a:xfrm>
              <a:off x="2652821" y="5095262"/>
              <a:ext cx="1771010" cy="1016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398037" y="5095957"/>
              <a:ext cx="1771010" cy="101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6169047" y="5095957"/>
              <a:ext cx="1771010" cy="1016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7940057" y="5095262"/>
              <a:ext cx="1771010" cy="101600"/>
            </a:xfrm>
            <a:prstGeom prst="rect">
              <a:avLst/>
            </a:prstGeom>
            <a:solidFill>
              <a:srgbClr val="F4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</p:grpSp>
      <p:grpSp>
        <p:nvGrpSpPr>
          <p:cNvPr id="23" name="그룹 6"/>
          <p:cNvGrpSpPr>
            <a:grpSpLocks/>
          </p:cNvGrpSpPr>
          <p:nvPr/>
        </p:nvGrpSpPr>
        <p:grpSpPr bwMode="auto">
          <a:xfrm>
            <a:off x="4481956" y="1701799"/>
            <a:ext cx="3129270" cy="2966731"/>
            <a:chOff x="1252626" y="2592127"/>
            <a:chExt cx="4340674" cy="2938206"/>
          </a:xfrm>
        </p:grpSpPr>
        <p:pic>
          <p:nvPicPr>
            <p:cNvPr id="24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05" y="4128369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626" y="2592127"/>
              <a:ext cx="4340674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99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8868849" y="-1505528"/>
            <a:ext cx="4132266" cy="4132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.‘ Sunrise ’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그림 12" descr="앉은반01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91" y="1311962"/>
            <a:ext cx="4664439" cy="47649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삼성 아티브 북2\Desktop\도도\도도 사진자료\공연사진\앉은반 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4"/>
          <a:stretch/>
        </p:blipFill>
        <p:spPr bwMode="auto">
          <a:xfrm>
            <a:off x="6427304" y="1311961"/>
            <a:ext cx="4704522" cy="47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5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5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2725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</a:t>
            </a:r>
            <a:r>
              <a:rPr lang="en-US" altLang="ko-KR" sz="2800" b="1" spc="-15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.‘ Freedom ’</a:t>
            </a:r>
            <a:endParaRPr lang="ko-KR" altLang="en-US" sz="2800" b="1" spc="-150" dirty="0"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그림 6" descr="유랑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622" r="1851" b="2348"/>
          <a:stretch/>
        </p:blipFill>
        <p:spPr bwMode="auto">
          <a:xfrm>
            <a:off x="532523" y="3782009"/>
            <a:ext cx="3685003" cy="2446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5" descr="ASC_528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66" y="1167952"/>
            <a:ext cx="3732657" cy="50605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그림 7" descr="판굿0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11" y="1167950"/>
            <a:ext cx="3530827" cy="50605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Users\삼성 아티브 북2\Desktop\도도\도도사진\dodoschool_02.mp4_0001092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/>
          <a:stretch/>
        </p:blipFill>
        <p:spPr bwMode="auto">
          <a:xfrm>
            <a:off x="539552" y="1167952"/>
            <a:ext cx="3688459" cy="2555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8" name="그림 7" descr="그림1.png"/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그림 8" descr="그림1.png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21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rcRect t="23111" r="26976" b="14353"/>
          <a:stretch/>
        </p:blipFill>
        <p:spPr>
          <a:xfrm>
            <a:off x="5370224" y="0"/>
            <a:ext cx="6821776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3155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7.‘ </a:t>
            </a:r>
            <a:r>
              <a:rPr lang="en-US" altLang="ko-KR" sz="28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DoDo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Canon’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" descr="C:\Users\user\Desktop\2019도도\캐논 도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9" y="1275605"/>
            <a:ext cx="6051362" cy="49661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 b="4307"/>
          <a:stretch/>
        </p:blipFill>
        <p:spPr bwMode="auto">
          <a:xfrm>
            <a:off x="6838122" y="1275604"/>
            <a:ext cx="4996069" cy="49661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5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59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8.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시즌 프로젝트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6" descr="F:\도도사진\도도 사진자료\공연사진\빙타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69" y="1321088"/>
            <a:ext cx="3620687" cy="45199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F:\도도사진\도도 사진자료\공연사진\빙타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62" y="1321088"/>
            <a:ext cx="3798988" cy="21721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삼성 아티브 북2\Desktop\도도빙타공연영상.avi_0000257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b="1995"/>
          <a:stretch/>
        </p:blipFill>
        <p:spPr bwMode="auto">
          <a:xfrm>
            <a:off x="7979363" y="3587167"/>
            <a:ext cx="3798987" cy="2259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C:\Users\삼성 아티브 북2\Desktop\도도\도도사진\공연제출사진\중국비트걸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1" y="1321088"/>
            <a:ext cx="3565981" cy="45199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50651" y="5926809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댄스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타악</a:t>
            </a:r>
            <a:endParaRPr lang="ko-KR" altLang="en-US" sz="20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16184" y="5924578"/>
            <a:ext cx="1353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물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불 난타</a:t>
            </a:r>
            <a:endParaRPr lang="ko-KR" altLang="en-US" sz="20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34628" y="5924578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빙타</a:t>
            </a:r>
            <a:endParaRPr lang="ko-KR" altLang="en-US" sz="20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24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28" name="그림 7" descr="그림1.png"/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그림 8" descr="그림1.png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68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8868849" y="-1505528"/>
            <a:ext cx="4132266" cy="4132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6069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8.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행사 테마 프로젝트 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 art &amp; tech ’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2"/>
          <p:cNvGrpSpPr/>
          <p:nvPr/>
        </p:nvGrpSpPr>
        <p:grpSpPr>
          <a:xfrm>
            <a:off x="1083243" y="1266824"/>
            <a:ext cx="9952490" cy="4905375"/>
            <a:chOff x="785786" y="976613"/>
            <a:chExt cx="7716779" cy="33843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3" descr="C:\Users\user\Desktop\'\전체 위측.MP4_00012085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0" t="7844" r="23308" b="27678"/>
            <a:stretch/>
          </p:blipFill>
          <p:spPr bwMode="auto">
            <a:xfrm>
              <a:off x="2699788" y="976614"/>
              <a:ext cx="1944216" cy="172819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:\Users\user\Desktop\2\전체 위측.MP4_00044515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5" r="8875"/>
            <a:stretch/>
          </p:blipFill>
          <p:spPr bwMode="auto">
            <a:xfrm>
              <a:off x="785787" y="2672857"/>
              <a:ext cx="965287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7" descr="C:\Users\user\Desktop\2\전체 위측.MP4_00044794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6" r="8774"/>
            <a:stretch/>
          </p:blipFill>
          <p:spPr bwMode="auto">
            <a:xfrm>
              <a:off x="785786" y="3509229"/>
              <a:ext cx="965291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C:\Users\user\Desktop\2\전체 위측.MP4_000422501.jpg"/>
            <p:cNvPicPr preferRelativeResize="0"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" r="8437"/>
            <a:stretch/>
          </p:blipFill>
          <p:spPr bwMode="auto">
            <a:xfrm>
              <a:off x="7534945" y="2671762"/>
              <a:ext cx="967617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9" descr="C:\Users\user\Desktop\2\전체 위측.MP4_000425410.jpg"/>
            <p:cNvPicPr preferRelativeResize="0"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8" r="8675"/>
            <a:stretch/>
          </p:blipFill>
          <p:spPr bwMode="auto">
            <a:xfrm>
              <a:off x="7529351" y="3508134"/>
              <a:ext cx="973214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0" descr="C:\Users\user\Desktop\2\전체 위측.MP4_000427486.jpg"/>
            <p:cNvPicPr preferRelativeResize="0"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4" r="8607"/>
            <a:stretch/>
          </p:blipFill>
          <p:spPr bwMode="auto">
            <a:xfrm>
              <a:off x="6567328" y="2671762"/>
              <a:ext cx="967617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1" descr="C:\Users\user\Desktop\2\전체 위측.MP4_000430602.jpg"/>
            <p:cNvPicPr preferRelativeResize="0"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6" r="8705"/>
            <a:stretch/>
          </p:blipFill>
          <p:spPr bwMode="auto">
            <a:xfrm>
              <a:off x="6567329" y="3508134"/>
              <a:ext cx="967617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8" descr="C:\Users\user\Desktop\2\전체 위측.MP4_000444646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5" r="7746"/>
            <a:stretch/>
          </p:blipFill>
          <p:spPr bwMode="auto">
            <a:xfrm>
              <a:off x="1751077" y="2672857"/>
              <a:ext cx="967617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user\Desktop\'\전체 위측.MP4_000433405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9" r="11912" b="11994"/>
            <a:stretch/>
          </p:blipFill>
          <p:spPr bwMode="auto">
            <a:xfrm>
              <a:off x="2699788" y="2672857"/>
              <a:ext cx="1944216" cy="16881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1" descr="C:\Users\user\Desktop\2\전체 위측.MP4_000128496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4" r="8776"/>
            <a:stretch/>
          </p:blipFill>
          <p:spPr bwMode="auto">
            <a:xfrm>
              <a:off x="787171" y="976613"/>
              <a:ext cx="965287" cy="866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6" descr="C:\Users\user\Desktop\2\전체 위측.MP4_000058521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5" r="8774"/>
            <a:stretch/>
          </p:blipFill>
          <p:spPr bwMode="auto">
            <a:xfrm>
              <a:off x="1751220" y="3506688"/>
              <a:ext cx="965291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7" descr="C:\Users\user\Desktop\2\전체 위측.MP4_000083312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4" r="8877"/>
            <a:stretch/>
          </p:blipFill>
          <p:spPr bwMode="auto">
            <a:xfrm>
              <a:off x="1751074" y="976613"/>
              <a:ext cx="965284" cy="859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8" descr="C:\Users\user\Desktop\2\전체 위측.MP4_000120419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4" r="8776"/>
            <a:stretch/>
          </p:blipFill>
          <p:spPr bwMode="auto">
            <a:xfrm>
              <a:off x="785786" y="1836486"/>
              <a:ext cx="965288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9" descr="C:\Users\user\Desktop\2\전체 위측.MP4_000126463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5" r="8875"/>
            <a:stretch/>
          </p:blipFill>
          <p:spPr bwMode="auto">
            <a:xfrm>
              <a:off x="1751074" y="1836486"/>
              <a:ext cx="965284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0" descr="C:\Users\user\Desktop\2\전체 정면 상길헤드 안보임.MP4_000297697.jpg"/>
            <p:cNvPicPr preferRelativeResize="0"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9" r="8429"/>
            <a:stretch/>
          </p:blipFill>
          <p:spPr bwMode="auto">
            <a:xfrm>
              <a:off x="7527716" y="1836486"/>
              <a:ext cx="973385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4" descr="C:\Users\user\Desktop\2\전체 정면 상길헤드 안보임.MP4_000300308.jpg"/>
            <p:cNvPicPr preferRelativeResize="0"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4" r="8812"/>
            <a:stretch/>
          </p:blipFill>
          <p:spPr bwMode="auto">
            <a:xfrm>
              <a:off x="6575655" y="976614"/>
              <a:ext cx="973537" cy="880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8" descr="C:\Users\user\Desktop\2\전체 정면 상길헤드 안보임.MP4_000184128.jpg"/>
            <p:cNvPicPr preferRelativeResize="0"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8" r="9783"/>
            <a:stretch/>
          </p:blipFill>
          <p:spPr bwMode="auto">
            <a:xfrm>
              <a:off x="7541426" y="976613"/>
              <a:ext cx="958611" cy="861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user\Desktop\'\전체 위측.MP4_000429934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" t="1910" r="7782" b="11994"/>
            <a:stretch/>
          </p:blipFill>
          <p:spPr bwMode="auto">
            <a:xfrm>
              <a:off x="4644004" y="2632797"/>
              <a:ext cx="1939890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51" descr="C:\Users\user\Desktop\2\전체 정면 상길헤드 안보임.MP4_000298332.jpg"/>
            <p:cNvPicPr preferRelativeResize="0"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9" r="8436"/>
            <a:stretch/>
          </p:blipFill>
          <p:spPr bwMode="auto">
            <a:xfrm>
              <a:off x="6575655" y="1836486"/>
              <a:ext cx="973537" cy="83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C:\Users\user\Desktop\'\전체 위측.MP4_000333808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5" t="21187" r="30772" b="24570"/>
            <a:stretch/>
          </p:blipFill>
          <p:spPr bwMode="auto">
            <a:xfrm>
              <a:off x="4644004" y="976613"/>
              <a:ext cx="1944216" cy="17281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38" name="그림 7" descr="그림1.png"/>
            <p:cNvPicPr>
              <a:picLocks noChangeAspect="1"/>
            </p:cNvPicPr>
            <p:nvPr/>
          </p:nvPicPr>
          <p:blipFill>
            <a:blip r:embed="rId2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그림 8" descr="그림1.png"/>
            <p:cNvPicPr>
              <a:picLocks noChangeAspect="1"/>
            </p:cNvPicPr>
            <p:nvPr/>
          </p:nvPicPr>
          <p:blipFill>
            <a:blip r:embed="rId2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27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83" y="599173"/>
            <a:ext cx="10043009" cy="5443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6377" y="2654156"/>
            <a:ext cx="39004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dirty="0" err="1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행사유형별</a:t>
            </a:r>
            <a:r>
              <a:rPr lang="ko-KR" altLang="en-US" sz="4000" dirty="0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4000" dirty="0" smtClean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ctr"/>
            <a:r>
              <a:rPr lang="ko-KR" altLang="en-US" sz="4000" dirty="0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복합공연구성안</a:t>
            </a:r>
            <a:endParaRPr lang="ko-KR" altLang="en-US" sz="40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530365" y="4253110"/>
            <a:ext cx="7058246" cy="102295"/>
            <a:chOff x="2652821" y="5095262"/>
            <a:chExt cx="7058246" cy="102295"/>
          </a:xfrm>
        </p:grpSpPr>
        <p:sp>
          <p:nvSpPr>
            <p:cNvPr id="10" name="직사각형 9"/>
            <p:cNvSpPr/>
            <p:nvPr/>
          </p:nvSpPr>
          <p:spPr>
            <a:xfrm>
              <a:off x="2652821" y="5095262"/>
              <a:ext cx="1771010" cy="1016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398037" y="5095957"/>
              <a:ext cx="1771010" cy="101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169047" y="5095957"/>
              <a:ext cx="1771010" cy="1016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940057" y="5095262"/>
              <a:ext cx="1771010" cy="101600"/>
            </a:xfrm>
            <a:prstGeom prst="rect">
              <a:avLst/>
            </a:prstGeom>
            <a:solidFill>
              <a:srgbClr val="F4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18818" y="4931069"/>
            <a:ext cx="429370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30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1. </a:t>
            </a:r>
            <a:r>
              <a:rPr lang="ko-KR" altLang="en-US" sz="230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</a:t>
            </a:r>
            <a:r>
              <a:rPr lang="en-US" altLang="ko-KR" sz="230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</a:t>
            </a:r>
            <a:r>
              <a:rPr lang="ko-KR" altLang="en-US" sz="2300" dirty="0" err="1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겜블러</a:t>
            </a:r>
            <a:r>
              <a:rPr lang="ko-KR" altLang="en-US" sz="230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크루의</a:t>
            </a:r>
            <a:endParaRPr lang="en-US" altLang="ko-KR" sz="2300" dirty="0" smtClean="0"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/>
            <a:r>
              <a:rPr lang="en-US" altLang="ko-KR" sz="2400" b="1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 </a:t>
            </a:r>
            <a:r>
              <a:rPr lang="ko-KR" altLang="en-US" sz="2400" b="1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비트 </a:t>
            </a:r>
            <a:r>
              <a:rPr lang="en-US" altLang="ko-KR" sz="2400" b="1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/>
            <a:endParaRPr lang="en-US" altLang="ko-KR" sz="700" b="1" dirty="0" smtClean="0"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/>
            <a:r>
              <a:rPr lang="en-US" altLang="ko-KR" sz="230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2. </a:t>
            </a:r>
            <a:r>
              <a:rPr lang="ko-KR" altLang="en-US" sz="230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</a:t>
            </a:r>
            <a:r>
              <a:rPr lang="en-US" altLang="ko-KR" sz="230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</a:t>
            </a:r>
            <a:r>
              <a:rPr lang="ko-KR" altLang="en-US" sz="2300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애니메이션 크루의</a:t>
            </a:r>
            <a:endParaRPr lang="en-US" altLang="ko-KR" sz="2300" dirty="0" smtClean="0"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/>
            <a:r>
              <a:rPr lang="en-US" altLang="ko-KR" sz="2400" b="1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 </a:t>
            </a:r>
            <a:r>
              <a:rPr lang="ko-KR" altLang="en-US" sz="2400" b="1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 </a:t>
            </a:r>
            <a:r>
              <a:rPr lang="ko-KR" altLang="en-US" sz="2400" b="1" dirty="0" err="1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2400" b="1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2400" b="1" dirty="0" smtClean="0"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endParaRPr lang="ko-KR" altLang="en-US" sz="2400" b="1" dirty="0"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986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45154" y="282800"/>
            <a:ext cx="446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1.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비트 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(30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~60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13" name="그림 12" descr="ME3A0881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2826" y="1042937"/>
            <a:ext cx="3440002" cy="26568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_x92191328" descr="EMB0000043832e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826" y="3824654"/>
            <a:ext cx="3440002" cy="265824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0" descr="도도 영상`.mp4_000285238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3098" r="5263"/>
          <a:stretch>
            <a:fillRect/>
          </a:stretch>
        </p:blipFill>
        <p:spPr bwMode="auto">
          <a:xfrm>
            <a:off x="608066" y="3824654"/>
            <a:ext cx="3440002" cy="2658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:\Users\삼성 아티브 북2\Desktop\도도\도도 사진자료\소울스트릿 사진자료\1434352277134.jpe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66" y="1041545"/>
            <a:ext cx="3440002" cy="2658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8" name="그림 7" descr="그림1.png"/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그림 8" descr="그림1.png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_x92204016" descr="EMB0000043832e7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7012" y="3824654"/>
            <a:ext cx="3430448" cy="265824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그림 2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11" y="1041545"/>
            <a:ext cx="3430449" cy="2658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_x92203616" descr="EMB0000043832ec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4978" y="1040378"/>
            <a:ext cx="3440002" cy="26568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8868849" y="-1505528"/>
            <a:ext cx="4132266" cy="41322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45154" y="282800"/>
            <a:ext cx="446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1.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비트 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(30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~60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21" name="_x92204016" descr="EMB0000043832e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5193" y="1040378"/>
            <a:ext cx="3440002" cy="26568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_x92204096" descr="EMB0000043832e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5193" y="3822095"/>
            <a:ext cx="3440002" cy="265824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24" name="그림 7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그림 8" descr="그림1.png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그림 11" descr="ME3A0909.JPG"/>
          <p:cNvPicPr>
            <a:picLocks/>
          </p:cNvPicPr>
          <p:nvPr/>
        </p:nvPicPr>
        <p:blipFill>
          <a:blip r:embed="rId8" cstate="print"/>
          <a:srcRect l="25603" t="31235" r="15190"/>
          <a:stretch>
            <a:fillRect/>
          </a:stretch>
        </p:blipFill>
        <p:spPr>
          <a:xfrm>
            <a:off x="574764" y="1037047"/>
            <a:ext cx="3440002" cy="266017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 descr="IMG_6726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4764" y="3840138"/>
            <a:ext cx="3440002" cy="26441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_x91553688" descr="EMB000009103de6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4978" y="3840138"/>
            <a:ext cx="3440002" cy="264019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7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9047345" y="4086379"/>
            <a:ext cx="4132266" cy="41322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48409" y="274742"/>
            <a:ext cx="446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2.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 </a:t>
            </a:r>
            <a:r>
              <a:rPr lang="ko-KR" altLang="en-US" sz="28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(20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~60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8" name="Picture 1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4" y="1051671"/>
            <a:ext cx="3440001" cy="2658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:\도심속 풍경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07" y="1051671"/>
            <a:ext cx="3449582" cy="26495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2" descr="20150516_143523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41" y="3834780"/>
            <a:ext cx="3449582" cy="2658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E:\도도사진\코리안비트 사진자료\ME3A1133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4" y="3834780"/>
            <a:ext cx="3440002" cy="2658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5" name="그림 7" descr="그림1.png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8" descr="그림1.png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그림 13" descr="ME3A2778.JPG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8"/>
          <a:stretch/>
        </p:blipFill>
        <p:spPr bwMode="auto">
          <a:xfrm>
            <a:off x="8090341" y="1042937"/>
            <a:ext cx="3449582" cy="26495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14" descr="ME3A2734.JPG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6"/>
          <a:stretch/>
        </p:blipFill>
        <p:spPr bwMode="auto">
          <a:xfrm>
            <a:off x="4337707" y="3834780"/>
            <a:ext cx="3449582" cy="26401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5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14" name="그림 12" descr="P5160737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9"/>
          <a:stretch/>
        </p:blipFill>
        <p:spPr bwMode="auto">
          <a:xfrm>
            <a:off x="7933645" y="1040378"/>
            <a:ext cx="3459189" cy="26568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13" descr="P5160597.JPG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0"/>
          <a:stretch/>
        </p:blipFill>
        <p:spPr bwMode="auto">
          <a:xfrm>
            <a:off x="656292" y="1033033"/>
            <a:ext cx="3459189" cy="26568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15" descr="P5160508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1" y="3840138"/>
            <a:ext cx="3459189" cy="26401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22" name="그림 7" descr="그림1.png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8" descr="그림1.png"/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048409" y="274742"/>
            <a:ext cx="446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2.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 </a:t>
            </a:r>
            <a:r>
              <a:rPr lang="ko-KR" altLang="en-US" sz="28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(20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~60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8" name="_x117126008" descr="EMB000017dc8673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72" y="1040378"/>
            <a:ext cx="3449582" cy="26495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646" y="3840138"/>
            <a:ext cx="3459189" cy="26549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그림 13" descr="20150516_150451.jp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73" y="3840138"/>
            <a:ext cx="3449581" cy="2658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1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05613" y="1086093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목   차</a:t>
            </a:r>
            <a:endParaRPr lang="ko-KR" altLang="en-US" sz="3200" b="1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2127097"/>
            <a:ext cx="383791" cy="40020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2774797"/>
            <a:ext cx="383791" cy="40020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3422497"/>
            <a:ext cx="383791" cy="40020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4070197"/>
            <a:ext cx="383791" cy="400203"/>
          </a:xfrm>
          <a:prstGeom prst="rect">
            <a:avLst/>
          </a:prstGeom>
        </p:spPr>
      </p:pic>
      <p:cxnSp>
        <p:nvCxnSpPr>
          <p:cNvPr id="21" name="직선 연결선 20"/>
          <p:cNvCxnSpPr/>
          <p:nvPr/>
        </p:nvCxnSpPr>
        <p:spPr>
          <a:xfrm>
            <a:off x="4411980" y="1803400"/>
            <a:ext cx="3337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96043" y="2148306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96043" y="2789076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6043" y="3432773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6043" y="4080473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62153" y="2149184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소개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62153" y="279823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사업 개요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62153" y="343793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개요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62153" y="4085632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행사 유형별 </a:t>
            </a:r>
            <a:r>
              <a:rPr lang="ko-KR" altLang="en-US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공연구성안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212" y="-22087"/>
            <a:ext cx="938617" cy="2403184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459" y="0"/>
            <a:ext cx="687208" cy="2938409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460" y="3676497"/>
            <a:ext cx="4189820" cy="418982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4748768"/>
            <a:ext cx="383791" cy="400203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5396468"/>
            <a:ext cx="383791" cy="40020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96043" y="4759044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96043" y="5406744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62153" y="4764203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경력사항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62153" y="541190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출연진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11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31240" y="282800"/>
            <a:ext cx="2714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해외 공연 이미지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2" y="1158986"/>
            <a:ext cx="3547171" cy="519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02" y="1171986"/>
            <a:ext cx="3824168" cy="51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8" descr="그림1.png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r="-1" b="2000"/>
          <a:stretch/>
        </p:blipFill>
        <p:spPr bwMode="auto">
          <a:xfrm>
            <a:off x="8197719" y="1171986"/>
            <a:ext cx="3461371" cy="51704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31240" y="282800"/>
            <a:ext cx="2714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해외 공연 이미지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8" y="1131379"/>
            <a:ext cx="5127590" cy="519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8"/>
          <a:stretch/>
        </p:blipFill>
        <p:spPr bwMode="auto">
          <a:xfrm>
            <a:off x="6220078" y="1131379"/>
            <a:ext cx="5169972" cy="517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2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83" y="599173"/>
            <a:ext cx="10043009" cy="5659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5581" y="3190934"/>
            <a:ext cx="3433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경력사항</a:t>
            </a:r>
            <a:endParaRPr lang="ko-KR" altLang="en-US" sz="40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530365" y="4253110"/>
            <a:ext cx="7058246" cy="102295"/>
            <a:chOff x="2652821" y="5095262"/>
            <a:chExt cx="7058246" cy="102295"/>
          </a:xfrm>
        </p:grpSpPr>
        <p:sp>
          <p:nvSpPr>
            <p:cNvPr id="10" name="직사각형 9"/>
            <p:cNvSpPr/>
            <p:nvPr/>
          </p:nvSpPr>
          <p:spPr>
            <a:xfrm>
              <a:off x="2652821" y="5095262"/>
              <a:ext cx="1771010" cy="1016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398037" y="5095957"/>
              <a:ext cx="1771010" cy="101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169047" y="5095957"/>
              <a:ext cx="1771010" cy="1016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940057" y="5095262"/>
              <a:ext cx="1771010" cy="101600"/>
            </a:xfrm>
            <a:prstGeom prst="rect">
              <a:avLst/>
            </a:prstGeom>
            <a:solidFill>
              <a:srgbClr val="F4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0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477" y="387215"/>
            <a:ext cx="4391415" cy="124020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23" y="6024198"/>
            <a:ext cx="1042166" cy="603738"/>
          </a:xfrm>
          <a:prstGeom prst="rect">
            <a:avLst/>
          </a:prstGeom>
        </p:spPr>
      </p:pic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741379" y="4039012"/>
            <a:ext cx="614973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2005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14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2000" b="1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신탄진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전국농악경연대회 </a:t>
            </a:r>
            <a:r>
              <a:rPr lang="ko-KR" altLang="en-US" sz="2000" b="1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풍물부문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대상</a:t>
            </a:r>
          </a:p>
          <a:p>
            <a:pPr algn="r">
              <a:lnSpc>
                <a:spcPct val="150000"/>
              </a:lnSpc>
            </a:pPr>
            <a:r>
              <a:rPr lang="en-US" altLang="ko-KR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2007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7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2000" b="1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바우덕이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전국풍물경연대회 </a:t>
            </a:r>
            <a:r>
              <a:rPr lang="ko-KR" altLang="en-US" sz="2000" b="1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선반부문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은상</a:t>
            </a:r>
            <a:endParaRPr lang="en-US" altLang="ko-KR" sz="20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2008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7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한국의 </a:t>
            </a:r>
            <a:r>
              <a:rPr lang="ko-KR" altLang="en-US" sz="2000" b="1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장단찾기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한마당 은상</a:t>
            </a:r>
            <a:endParaRPr lang="en-US" altLang="ko-KR" sz="20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2009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대한민국 전통연희 축제 은상</a:t>
            </a:r>
            <a:endParaRPr lang="en-US" altLang="ko-KR" sz="20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2010</a:t>
            </a:r>
            <a:r>
              <a:rPr lang="ko-KR" altLang="en-US" sz="20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논산 세계사물놀이 대회 대통령상</a:t>
            </a:r>
            <a:endParaRPr lang="en-US" altLang="ko-KR" sz="20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/>
            <a:endParaRPr lang="ko-KR" altLang="en-US" sz="20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523" y="122468"/>
            <a:ext cx="5145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여성타악그룹 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 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수상경력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782" y="1126482"/>
            <a:ext cx="7516801" cy="4175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2001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전국농악명인경연대회 </a:t>
            </a:r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개인놀이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채상소고부문 우수상</a:t>
            </a:r>
            <a:endParaRPr lang="en-US" altLang="ko-KR" sz="20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2001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장흥전통가무악 전국제전풍물부문 대상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문화부장관상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2003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13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KBS  </a:t>
            </a:r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국악대경연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풍물부문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장원</a:t>
            </a:r>
            <a:endParaRPr lang="en-US" altLang="ko-KR" sz="20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2004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바우덕이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전국풍물경연대회 일반부 </a:t>
            </a:r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풍물부문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은상</a:t>
            </a:r>
            <a:endParaRPr lang="en-US" altLang="ko-KR" sz="20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2004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13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전국농악경연대회 </a:t>
            </a:r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농악부문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대상</a:t>
            </a:r>
            <a:endParaRPr lang="en-US" altLang="ko-KR" sz="20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2004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16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소층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전국농악경연대회 </a:t>
            </a:r>
            <a:r>
              <a:rPr lang="ko-KR" altLang="en-US" sz="20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문화재청상</a:t>
            </a:r>
            <a:endParaRPr lang="en-US" altLang="ko-KR" sz="20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2005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전국국악경연대회 선반 우수상</a:t>
            </a:r>
            <a:endParaRPr lang="en-US" altLang="ko-KR" sz="20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2005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14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전국국악경연대회 선반 우수상</a:t>
            </a:r>
            <a:endParaRPr lang="en-US" altLang="ko-KR" sz="20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2005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제 </a:t>
            </a:r>
            <a:r>
              <a:rPr lang="en-US" altLang="ko-KR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</a:t>
            </a:r>
            <a:r>
              <a:rPr lang="ko-KR" altLang="en-US" sz="20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예산 국제풍물경연대회 대상</a:t>
            </a:r>
            <a:endParaRPr lang="en-US" altLang="ko-KR" sz="20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45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60" y="4058509"/>
            <a:ext cx="2373706" cy="264619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84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3812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주요 국내 기획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723786" y="1101302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3391" y="870275"/>
            <a:ext cx="87122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 신나는 예술 여행 군부대 순회공연 </a:t>
            </a:r>
            <a:r>
              <a:rPr lang="ko-KR" altLang="en-US" sz="15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타임랩스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DMZ(Dynamic Musicalized Zone)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비트도도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항꾼에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즐기는 순천 아고라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문화가 흐르는 서울광장</a:t>
            </a:r>
            <a:endParaRPr lang="ko-KR" altLang="en-US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786" y="2556768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3391" y="2335112"/>
            <a:ext cx="1022945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 신나는 예술 여행 군부대 순회공연 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타임랩스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DMZ(Dynamic Musicalized Zone) 15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문화가 흐르는 서울광장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08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감 파워 콘서트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–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여의나루역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한강공원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소울스트릿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증평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인삼골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축제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12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평창동계올림픽 성공 개최 기원 남사당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도도가 함께하는 신명 콘서트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롯데월드 가든 스테이지</a:t>
            </a:r>
            <a:endParaRPr lang="ko-KR" altLang="en-US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786" y="4800487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2016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83391" y="4605546"/>
            <a:ext cx="1022945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MBC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우리가락 우리문화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비트도도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촬영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감 발사 콘서트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’–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삼청각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군포문화예술회관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평창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알펜시아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신나는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예술 여행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군부대 순회공연 </a:t>
            </a:r>
            <a:r>
              <a:rPr lang="ko-KR" altLang="en-US" sz="15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타임랩스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DMZ(Dynamic Musicalized Zone)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744266"/>
            <a:ext cx="1277817" cy="1114182"/>
          </a:xfrm>
          <a:prstGeom prst="rect">
            <a:avLst/>
          </a:prstGeom>
          <a:noFill/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2199732"/>
            <a:ext cx="1277817" cy="1114182"/>
          </a:xfrm>
          <a:prstGeom prst="rect">
            <a:avLst/>
          </a:prstGeom>
          <a:noFill/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4443451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10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84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3812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주요 국내 기획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723786" y="1101302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2015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786" y="4800487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2014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81848" y="872536"/>
            <a:ext cx="1022945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신년의 울림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롯데월드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소울스트릿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기획 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현대백화점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신촌점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천호점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악동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樂動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기획초청공연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공주시립박물관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감 파워 콘서트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남양주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댄스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스탠딩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코리아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광산문예회관 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소울스트릿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현대백화점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울산점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천호점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악동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樂動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기획초청공연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연안초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소울스트릿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현대백화점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미아점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판교점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악동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樂動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기획초청공연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화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강문예회관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1848" y="4703931"/>
            <a:ext cx="10229458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화강문화센터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현대백화점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삼성점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천호점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 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제주문예회관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 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충주학생문화회관 초청 공연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744266"/>
            <a:ext cx="1277817" cy="1114182"/>
          </a:xfrm>
          <a:prstGeom prst="rect">
            <a:avLst/>
          </a:prstGeom>
          <a:noFill/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4443451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53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84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3812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주요 국내 기획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723786" y="1326933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2013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81848" y="1098167"/>
            <a:ext cx="10229458" cy="2808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댄스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스탠딩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코리아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제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양평 산수유축제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-12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신나는 예술 여행 군부대 초청공연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‘Heart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를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Beat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하라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순회공연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삼성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행사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인천실내무도 아시안게임 개막식 축하공연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지방 문예회관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우수 작품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선정작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(Korean Beat)’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부산문화빙상센터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지방 문예회관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우수 작품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선정작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코리안 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(Korean Beat)’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 공연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        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무안승달문예회관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충남학생교육문화원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제주문예회관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어린이대공원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가을낭만축제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개막식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786" y="4597056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2012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576921" y="4361622"/>
            <a:ext cx="826119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01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성남문화재단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게릴라 콘서트 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04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영월 단종 문화제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05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올림픽 공원 장미 축제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06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장애인 체육대회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축하 공연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06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세종문화회관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봄의 뜨락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 </a:t>
            </a:r>
            <a:endParaRPr lang="ko-KR" altLang="en-US" sz="15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969897"/>
            <a:ext cx="1277817" cy="1114182"/>
          </a:xfrm>
          <a:prstGeom prst="rect">
            <a:avLst/>
          </a:prstGeom>
          <a:noFill/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4240020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84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3812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주요 국내 기획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723786" y="1215602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2012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81848" y="986836"/>
            <a:ext cx="1022945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여수 세계 엑스포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진도 토요민속공연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축하 공연 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-08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설악 워터피아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 Summer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페스티벌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08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영등포 타임스퀘어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놀러와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콘서트 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제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대한민국 종교문화축제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오프닝 공연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09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청계광장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한가위 대축제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상암 월드컵공원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대한민국 우리 술 대축제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세종시 청소년 예술제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종교문화축제 공연 청계광장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12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‘2012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대한민국 다문화가정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맛 페스티벌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북촌창우극장 전통 상설 공연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12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겜블러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크루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송년 특별 공연 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12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신나는 예술 여행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군부대 초청공연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감 발사 콘서트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’20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</a:t>
            </a:r>
            <a:endParaRPr lang="en-US" altLang="ko-KR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858566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0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84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주요 해외 수교 기념 및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723786" y="1101302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2016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3391" y="870275"/>
            <a:ext cx="8712200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중국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대풍시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‘Korean Festival’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초청공연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코리아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말레이시아 아시안 페스티벌 대사관 초청공연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 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endParaRPr lang="ko-KR" altLang="en-US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786" y="207037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2015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3391" y="1975174"/>
            <a:ext cx="102294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중국 대한민국 대사관 초청공연 제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한국 유학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Alumni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우호의 밤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endParaRPr lang="ko-KR" altLang="en-US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3786" y="3073875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2014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83391" y="2842848"/>
            <a:ext cx="871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유라시아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개국 투어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러시아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벨라루스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조지아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아르젠바이젠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중국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대풍시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Korean Festival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초청공연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–‘</a:t>
            </a:r>
            <a:r>
              <a:rPr lang="ko-KR" altLang="en-US" sz="15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코리아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포르투갈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크로아티아 투어 공연</a:t>
            </a:r>
            <a:endParaRPr lang="ko-KR" altLang="en-US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786" y="4344255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2013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83391" y="4113228"/>
            <a:ext cx="8712200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미국 텍사스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킬린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코리아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미국 휴스턴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K-pop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축제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코리아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대만 연등축제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2013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중남미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국제교류재단 주최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 –‘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아리랑랩소디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’14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일간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개국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투어공연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아프리카 르완다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우간다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콩코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수교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The four seasons of flowers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2013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잠바브웨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HPA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페스티벌 초청공연</a:t>
            </a:r>
            <a:endParaRPr lang="ko-KR" altLang="en-US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60" y="4058509"/>
            <a:ext cx="2373706" cy="264619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744266"/>
            <a:ext cx="1277817" cy="1114182"/>
          </a:xfrm>
          <a:prstGeom prst="rect">
            <a:avLst/>
          </a:prstGeom>
          <a:noFill/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1713334"/>
            <a:ext cx="1277817" cy="1114182"/>
          </a:xfrm>
          <a:prstGeom prst="rect">
            <a:avLst/>
          </a:prstGeom>
          <a:noFill/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2716839"/>
            <a:ext cx="1277817" cy="1114182"/>
          </a:xfrm>
          <a:prstGeom prst="rect">
            <a:avLst/>
          </a:prstGeom>
          <a:noFill/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3987219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08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84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주요 해외 수교 기념 및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/>
          <p:cNvSpPr txBox="1"/>
          <p:nvPr/>
        </p:nvSpPr>
        <p:spPr>
          <a:xfrm>
            <a:off x="723786" y="2217827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2011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83391" y="1986800"/>
            <a:ext cx="871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태국 랜턴페스티벌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태국 방콕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원더월드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모스크바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GS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미국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LA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포드시어터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썸머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페스티벌</a:t>
            </a:r>
            <a:endParaRPr lang="ko-KR" altLang="en-US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786" y="3663311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2010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83391" y="3432284"/>
            <a:ext cx="871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헝가리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Pecs Festival &lt;Fusion Harmony&gt; in Pecs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한</a:t>
            </a: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스페인 수교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스페인 말라가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     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불가리아 수교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불가리아 소피아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2243" y="5108236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2009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81848" y="5032850"/>
            <a:ext cx="8712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싱가폴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K-pop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코리아 페스티벌</a:t>
            </a:r>
            <a:endParaRPr lang="en-US" altLang="ko-KR" sz="15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3786" y="1101302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2012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83391" y="870275"/>
            <a:ext cx="8712200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미국 텍사스 </a:t>
            </a:r>
            <a:r>
              <a:rPr lang="ko-KR" altLang="en-US" sz="15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킬린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 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아프리카 가봉 수교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앙골라 수교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기념공연 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–‘</a:t>
            </a:r>
            <a:r>
              <a:rPr lang="ko-KR" altLang="en-US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 비트</a:t>
            </a:r>
            <a:r>
              <a:rPr lang="en-US" altLang="ko-KR" sz="15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endParaRPr lang="ko-KR" altLang="en-US" sz="15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1860791"/>
            <a:ext cx="1277817" cy="1114182"/>
          </a:xfrm>
          <a:prstGeom prst="rect">
            <a:avLst/>
          </a:prstGeom>
          <a:noFill/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3306275"/>
            <a:ext cx="1277817" cy="1114182"/>
          </a:xfrm>
          <a:prstGeom prst="rect">
            <a:avLst/>
          </a:prstGeom>
          <a:noFill/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28943" y="4751200"/>
            <a:ext cx="1277817" cy="1114182"/>
          </a:xfrm>
          <a:prstGeom prst="rect">
            <a:avLst/>
          </a:prstGeom>
          <a:noFill/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430486" y="744266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82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83" y="599173"/>
            <a:ext cx="10043009" cy="5659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8716" y="3243100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소개</a:t>
            </a:r>
            <a:endParaRPr lang="ko-KR" altLang="en-US" sz="40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530365" y="4253110"/>
            <a:ext cx="7058246" cy="102295"/>
            <a:chOff x="2652821" y="5095262"/>
            <a:chExt cx="7058246" cy="102295"/>
          </a:xfrm>
        </p:grpSpPr>
        <p:sp>
          <p:nvSpPr>
            <p:cNvPr id="10" name="직사각형 9"/>
            <p:cNvSpPr/>
            <p:nvPr/>
          </p:nvSpPr>
          <p:spPr>
            <a:xfrm>
              <a:off x="2652821" y="5095262"/>
              <a:ext cx="1771010" cy="1016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398037" y="5095957"/>
              <a:ext cx="1771010" cy="101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169047" y="5095957"/>
              <a:ext cx="1771010" cy="1016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940057" y="5095262"/>
              <a:ext cx="1771010" cy="101600"/>
            </a:xfrm>
            <a:prstGeom prst="rect">
              <a:avLst/>
            </a:prstGeom>
            <a:solidFill>
              <a:srgbClr val="F4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7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60" y="0"/>
            <a:ext cx="124514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14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축제 및 기업행사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27074" y="1101302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67317" y="778533"/>
            <a:ext cx="8712200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삼척 대게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서원대학교 개교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기념식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목민관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직장문화배달콘서트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‘Have a good time’–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진안 군청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순천 봄꽃 축제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순천만국가정원 갯벌 공연장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Pre-naming and Delivery dinner of NH2735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     Builder : HYUNDAI Heavy Industries co. LTD(HHI), ULSAN Shipyard (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현대중공업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울산조선소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동심몽과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함께하는 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중 문화교류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명보아트홀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다온홀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한국산업기술대학교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생활관 개관식 및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지식라운지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개소식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차 국제 항로표지협회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(IALA)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컨퍼런스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송도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컨벤시아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장미꽃 필 무렵 개막 콘서트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대구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이곡장미공원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분수무대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관악도시농업축제 개막식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낙성대공원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열린 무대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서울 경기 양돈 농협 조합원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전이용대회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한마음대축제 개회식 행사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19015" y="2745971"/>
            <a:ext cx="5039681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국내산 녹용 품평회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 DMZ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세계평화홍보대사 선발대회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함양 산삼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 LG U+ CUP  3CUSHION  MASTERS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Asia Pacific Aviation Safety Seminar 2018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여수 동동 북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모란 페스티벌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에코프로 창립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기념행사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Partner in Evert Way : 1st  HYUNDAI  TRUCK &amp; BUS  WORLD  SKILL  OLYMPIC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삼성전자 직장인 배달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‘Have a good time’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핀테크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콘퍼런스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여수 골프대회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디오션리조트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눈꽃축제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인천 눈꽃 마을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333774" y="744266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0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60" y="0"/>
            <a:ext cx="124514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14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축제 및 기업행사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27068" y="148816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9607" y="1229706"/>
            <a:ext cx="5744347" cy="485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롯데월드 타워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그랜드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오프닝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진해군항제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International Welding/ Joining Conference – Korea 2017,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     Korean Welding &amp; Joining Society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사당 종합체육관 개관식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동대부고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개교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70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기념행사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비슬산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참꽃 문화제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현대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VIP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투어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UIA 2017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서울세계건축대회 후원의 밤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의사 대상 국제학술대회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모발 이식 학회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롯데몰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은평점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The 24th International Conference on Port 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     and Ocean Engineering under Arctic Conditions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호국보훈의 달 맞이 보훈가족 위문 행사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문화가 흐르는 서울광장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㈜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리팩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창립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한마음 체육대회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아라김포여객터미널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(26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일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-30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일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53351" y="523022"/>
            <a:ext cx="5922521" cy="625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 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미스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그랜드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코리아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DMZ 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세계평화 홍보대사 선발대회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수지와 함께하는 문화가 있는 날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황장목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숲길 걷기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강원 장애인 하나되기 합창경연대회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GAP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우수사례 경진대회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Tour de Korea 2017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전국 육계인 상생 전진대회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20017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증평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인삼골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안흥찐빵축제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사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안중근정신문화협회 창립총회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이천 쌀 문화축제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대한민국 동래 온천 대축제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성 노동자의 날 행사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 LG U+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홈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미디어 부문 컨벤션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양평 친환경 농축산물 대축제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2018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평창동계올림픽 성공개최기원 철원 김장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나눔문화축제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돌마리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대동제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삼송지구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입주민 어울림 페스티벌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동구 청소년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어울림마당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고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문화축제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자유선언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! Go! 20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살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!”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성남시청 스케이트장 개막식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대한민국 건설안전인의 밤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평창동계올림픽 외국인 근로자와 함께하는 글로벌 나눔 콘서트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2017</a:t>
            </a:r>
            <a:endParaRPr lang="ko-KR" altLang="en-US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333768" y="1131133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618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60" y="0"/>
            <a:ext cx="124514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14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축제 및 기업행사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27074" y="164643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2016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67317" y="1323661"/>
            <a:ext cx="4592171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철쭉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진해군항제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오프닝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안성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바우덕이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축제 특별공연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어버이날 기념 횡성 구민체육대회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양성평등의 날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여성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가족부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주최 초청공연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한강몽땅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전국 임업후계자대회 축하공연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한가위 씨름대회 장충체육관 축하공연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횡성 한우 축제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미당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문학제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기획 초청공연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구로구민회관 구민 대축제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횡성문예회관 횡성군민축제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롯데월드 하나은행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고용노동부 일자리창출 수상식 축하공연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서울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하얏트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호텔 송년의 밤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13877" y="848869"/>
            <a:ext cx="503968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아차산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해맞이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동계민속예술축제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서울현대전문학교 입학식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양재천 정월대보름 달빛 걷기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경주 정월대보름 달빛 걷기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중소기업중앙회 개막식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프랜차이즈 산업박람회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국제펜싱연맹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(FIE)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펜싱 그랑프리대회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외국인 여행객 맞이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크루즈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세계 노동절 기념식 및 열린 음악회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외국인 여행객 환영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크루즈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홍콩기업 만찬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JW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매리어트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인천 성화봉송행사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어업인의 날 체육대회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인터네셔널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푸드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박람회 개막축하공연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대한민국 축제 박람회 개막축하공연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동고동락 페스티벌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동대문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DDP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광장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광복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70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 통일 한마당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한강몽땅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공연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여의도 한강공원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사천문화재단 프로포즈 축제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사천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73709" y="1171638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2015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333774" y="1289394"/>
            <a:ext cx="1277817" cy="1114182"/>
          </a:xfrm>
          <a:prstGeom prst="rect">
            <a:avLst/>
          </a:prstGeom>
          <a:noFill/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10580409" y="814602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08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60" y="0"/>
            <a:ext cx="124514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14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축제 및 기업행사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27074" y="1180431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2015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67317" y="857662"/>
            <a:ext cx="459217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크루즈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중국관광객 환영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양계인 전국인 대회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김제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현대중공업 지게차 신모델 출시 시연회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울산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산림문화축제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괴산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한글의 날 축하공연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관악구청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증평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인삼골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축제 개막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강북구민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체육대회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강북구민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운동장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성화봉송행사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태백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남한산성 문화제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남한산성 문화제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독도의 날 행사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뚝섬유원지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한닭인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한마당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인천 전통장례문화축제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어린이대공원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가을낭만축제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개막식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성남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닭죽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사랑의 열매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홍보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전국투어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2013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오색 마을 농촌사랑 직거래장터 개막식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청계광장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오리고기 소비촉진 나눔 한마당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아시아 포럼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솔라이트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송년의 밤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부산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벡스코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WASKABA 100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 송년의 밤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73709" y="1417825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2014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42842" y="1289324"/>
            <a:ext cx="5285393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2014‘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아시아 美 페스티벌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빙어 축제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남대문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설날맞이 대축제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외국인 여행객 맞이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크루즈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제품 품평회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 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일산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킨텍스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2014‘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세계 물의 날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기념행사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프렌차이즈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산업 박람회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학여울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무역전시장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양평 산수유 한우 축제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–‘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스트릿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댄스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스탠딩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코리아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광화문 희망 나눔 장터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남사당 기획공연 축하공연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인사동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신제품 설명회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여의도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경주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‘Korea Open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세계 태권도 대회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동강 축제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경주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보름愛는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보문호반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달빛 걷기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울산 현대백화점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아이스데이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남사당 기획공연 축하공연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남인사마당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333774" y="823395"/>
            <a:ext cx="1277817" cy="1114182"/>
          </a:xfrm>
          <a:prstGeom prst="rect">
            <a:avLst/>
          </a:prstGeom>
          <a:noFill/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10580409" y="1060789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8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60" y="0"/>
            <a:ext cx="124514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14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축제 및 기업행사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27074" y="131231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2014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73709" y="1725556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2013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70292" y="1440231"/>
            <a:ext cx="4594980" cy="485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양평 산수유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양양 전통시장 살리기 문화예술공연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횡성 우천일반산업단지 기공식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일산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오리데이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페스티벌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삼성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행사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삼척 장미 공원 개장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한닭인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한마당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인천 전통장례문화축제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어린이대공원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가을낭만축제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개막식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성남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닭죽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수원시 한마음 체육대회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인천 송도 마라톤 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‘2013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오색 마을 농촌사랑 직거래 장터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개막식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청계광장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오리고기 소비 촉진 나눔 한마당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서울 시립 양로원 봉사활동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여수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디오션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리조트 크리스마스 이벤트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횡성 군민 송년 음악회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63763" y="1026994"/>
            <a:ext cx="4901868" cy="373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구구데이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페스티벌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광주 비엔날레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인천 풍물 대축제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제정화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명창의 열 번째 퓨전 콘서트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꿈꾸는 바다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축하공연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롯데월드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넌버벌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페스티벌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41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성남시 중원구 체육대회 및 중원구 한마당 축제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여의도 공원 문화마당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대한민국 나눔 대축제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중국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국경일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기념 만찬 행사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기아자동차 대리점 협회 체육대회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중국 관광객 만찬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워커힐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호텔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19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대한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어머니회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예술제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국립극장 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경문고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동문회 축하 공연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강남구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의사회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축하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333774" y="955283"/>
            <a:ext cx="1277817" cy="1114182"/>
          </a:xfrm>
          <a:prstGeom prst="rect">
            <a:avLst/>
          </a:prstGeom>
          <a:noFill/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10580409" y="1368520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28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60" y="0"/>
            <a:ext cx="124514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14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축제 및 기업행사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27074" y="140024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2012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73709" y="3466432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2011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02723" y="3325756"/>
            <a:ext cx="6377684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진해군항제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하이 서울 페스티벌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개폐막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여의도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원주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한라대학교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제천 다문화 축제 공연 도도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겜블러크루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천안시 단오제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경주 세계 문화 엑스포 공연                    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라스트포원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소울비트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백결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공연장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청계천 육의전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도심 속 바다 축제 개막식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노량진 수산시장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전국 어르신 체육대회 개막식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대전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삼성전자 사랑의 달리기 개막식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78914" y="1043204"/>
            <a:ext cx="4901868" cy="541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한국 농어촌 공사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하얏트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호텔 홍콩 코리아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영월 단종 문화제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남대문 관광특구 아동복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관악산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철쭉제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올림픽 공원 장미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중소기업중앙회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대한 조합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50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 행사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 생물다양성의 날 기념식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코엑스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문구의 날 기념공연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과천시민회관 대극장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장애인 체육대회 축하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세종문화회관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봄의 뜨락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한국 문화의 밤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하얏트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호텔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여수 세계 엑스포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진도 토요 민속 공연 축하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설악 워터피아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썸머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페스티벌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(~8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대한민국 종교 문화 축제 오프닝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청계광장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한가위 대축제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상암 월드컵 공원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대한민국 우리 술 대축제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세종시 청소년 예술제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333774" y="1043204"/>
            <a:ext cx="1277817" cy="1114182"/>
          </a:xfrm>
          <a:prstGeom prst="rect">
            <a:avLst/>
          </a:prstGeom>
          <a:noFill/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10580409" y="3109396"/>
            <a:ext cx="1277817" cy="1114182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5678541" y="1069582"/>
            <a:ext cx="4901868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종교문화축제 공연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청계광장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라그나로크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2012 RWC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세계대회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국가품질경영대회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코엑스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‘2012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대한민국 다문화가정 맛 페스티벌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축산인 대회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킨텍스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성남시청 스케이트장 개장 공연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28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60" y="0"/>
            <a:ext cx="124514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14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축제 및 기업행사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27074" y="1470587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2011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91808" y="1378879"/>
            <a:ext cx="5907468" cy="541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동남권 원자력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의학원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준공식 축하 공연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기장 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제천 세계인의 날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제천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06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인천 전통 장례 문화 축제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&lt;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상여소기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“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긴 여정의 시작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”&gt;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           - 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인천 대공원 야외극장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15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금천구청 여성주간 기념 문화 행사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금나래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아트홀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15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서대문구청 여성주간 기념 문화 행사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홍제천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폭포마당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덕풍계곡과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三竹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대나무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의 울림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전통소리의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울림 음악회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’– 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삼척 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07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강남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롯데백화점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썸머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페스티벌 아이스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쇼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태백 쿨 시네마 페스티벌 </a:t>
            </a: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오투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리조트</a:t>
            </a:r>
            <a:endParaRPr lang="en-US" altLang="ko-KR" sz="14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월드 레저 경주 대회 </a:t>
            </a:r>
            <a:r>
              <a:rPr lang="ko-KR" altLang="en-US" sz="1400" spc="-150" dirty="0" err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개폐막식</a:t>
            </a:r>
            <a:r>
              <a:rPr lang="ko-KR" altLang="en-US" sz="1400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공연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봉화 은어 축제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봉화 은어 축제 주무대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경주 한류 드림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2010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젊은 실험 예술제 굿판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감 콘서트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문화체험터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얼쑤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디지털 국토 엑스포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일산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킨텍스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인천상륙작전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60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기념 행사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인천 문학경기장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안산 산업의 날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을지 한빛 거리 코스프레 거리 문화 페스티벌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78914" y="1113551"/>
            <a:ext cx="49018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도심 속 바다 축제 개막식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노량진 수산시장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금산 타악 대축제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금산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다이나믹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원주 페스티벌 폐막식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원주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보은 대추 축제 축하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보은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청송 사과 축제 개막식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청송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동원대학교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문화 축제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아라뱃길 마라톤 대회 개막식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김포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공무원 연수원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현대자동차 부산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KTX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관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입점식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공연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SK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텔레콤 송년회 공연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333774" y="1113551"/>
            <a:ext cx="1277817" cy="1114182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10882501" y="154971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2010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10589201" y="1192674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95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60" y="0"/>
            <a:ext cx="124514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14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12246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축제 및 기업행사 초청공연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3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27074" y="1690395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2009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71406" y="4516162"/>
            <a:ext cx="385047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KBS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대학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국악제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축하 오프닝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광양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사랑 정원 자선 예술제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코엑스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인천 물 축제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하이 서울 김치 사랑 페스티벌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한옥마을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r"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서울 남사당 놀이 유네스코 지정 축하 공연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78914" y="1333359"/>
            <a:ext cx="6993586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서울시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정보고회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보라매 전문건설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공제회관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진해군항제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진해 공설운동장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프랜차이즈 산업 박람회 개막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학여울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무역전시장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03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대전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MBC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축제 홍보 촬영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대한민국 자전거 축전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(~5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하이 서울 페스티벌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2009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개막 퍼레이드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꽃분홍길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천개의 북소리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05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세계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모래조각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대회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강릉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08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베트남 대사관 주최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이주 노동자의 날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올림픽공원 평화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09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2009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서울 드럼 페스티벌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서울숲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남산 국제 민속 페스티벌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백범 광장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어린이 대공원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조선시대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과거제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재현 행사 축하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보라매 공원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10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회 대한민국 장애인 문화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예술대상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축하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세종홀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11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제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47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주년 소방의 날 기념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인천문예회관 대극장</a:t>
            </a:r>
            <a:endParaRPr lang="en-US" altLang="ko-KR" sz="1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  국립 해양생물 자원관 착공 축하 공연 </a:t>
            </a:r>
            <a:r>
              <a:rPr lang="en-US" altLang="ko-KR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서천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882501" y="4706148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lumMod val="65000"/>
                  </a:schemeClr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2008</a:t>
            </a:r>
            <a:endParaRPr lang="ko-KR" altLang="en-US" sz="1600" b="1" dirty="0">
              <a:solidFill>
                <a:schemeClr val="bg1">
                  <a:lumMod val="65000"/>
                </a:schemeClr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333774" y="1333359"/>
            <a:ext cx="1277817" cy="1114182"/>
          </a:xfrm>
          <a:prstGeom prst="rect">
            <a:avLst/>
          </a:prstGeom>
          <a:noFill/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100000" l="59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5" t="35725" b="15421"/>
          <a:stretch/>
        </p:blipFill>
        <p:spPr>
          <a:xfrm>
            <a:off x="10589201" y="4349112"/>
            <a:ext cx="1277817" cy="111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3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9875" y="217452"/>
            <a:ext cx="325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해외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기획 공연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6" y="1371600"/>
            <a:ext cx="2782904" cy="44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5" descr="FTSKO_2014_     포스터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50" y="1371600"/>
            <a:ext cx="2782903" cy="44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83" y="1371601"/>
            <a:ext cx="2782903" cy="44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_x128924184" descr="EMB000019d02f4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916" y="1371600"/>
            <a:ext cx="2782903" cy="446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76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t="23111" r="26976" b="14353"/>
          <a:stretch/>
        </p:blipFill>
        <p:spPr>
          <a:xfrm>
            <a:off x="7254384" y="0"/>
            <a:ext cx="6821776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7087" y="217452"/>
            <a:ext cx="6264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해외 수교기념공연 관련기사 </a:t>
            </a:r>
            <a:endParaRPr lang="en-US" altLang="ko-KR" sz="28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ctr"/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조선일보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2014. 09. 13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지면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스페인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불가리아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아프리카 우간다 현지신문</a:t>
            </a:r>
            <a:endParaRPr lang="ko-KR" altLang="en-US" sz="105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내용 개체 틀 5" descr="1112_연합뉴스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84" y="3826642"/>
            <a:ext cx="4198512" cy="272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4" descr="IMG_206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22" y="1327638"/>
            <a:ext cx="3706873" cy="12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내용 개체 틀 3" descr="100403-164732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1"/>
          <a:stretch/>
        </p:blipFill>
        <p:spPr bwMode="auto">
          <a:xfrm>
            <a:off x="7746023" y="2582950"/>
            <a:ext cx="3696380" cy="118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5" y="3815173"/>
            <a:ext cx="6374724" cy="273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_x128925064" descr="EMB000019d02f5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5" y="1327638"/>
            <a:ext cx="2960619" cy="231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삼성 아티브 북2\Desktop\민지\유라시아 모스크바 기사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/>
          <a:stretch/>
        </p:blipFill>
        <p:spPr bwMode="auto">
          <a:xfrm>
            <a:off x="3678962" y="1327638"/>
            <a:ext cx="3908800" cy="240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9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2523" y="122468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기획의도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-1233158" y="876952"/>
            <a:ext cx="4977079" cy="4977079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05" y="2067877"/>
            <a:ext cx="383791" cy="400203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05" y="2715577"/>
            <a:ext cx="383791" cy="400203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05" y="3363277"/>
            <a:ext cx="383791" cy="400203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05" y="4010977"/>
            <a:ext cx="383791" cy="4002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68328" y="2089086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68328" y="2729856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68328" y="3373553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68328" y="4021253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</a:t>
            </a:r>
            <a:endParaRPr lang="ko-KR" altLang="en-US" sz="1600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4438" y="2089964"/>
            <a:ext cx="462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여성의 섬세함</a:t>
            </a:r>
            <a:r>
              <a:rPr lang="en-US" altLang="ko-KR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타악의 </a:t>
            </a:r>
            <a:r>
              <a:rPr lang="ko-KR" altLang="en-US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파워풀</a:t>
            </a:r>
            <a:r>
              <a:rPr lang="en-US" altLang="ko-KR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열정의 연주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34438" y="2739017"/>
            <a:ext cx="461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타양한</a:t>
            </a: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작품으로 행사의 탄력적인 무대연출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34438" y="3378712"/>
            <a:ext cx="484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전통타악의</a:t>
            </a: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새로운 </a:t>
            </a:r>
            <a:r>
              <a:rPr lang="ko-KR" altLang="en-US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비주얼화로</a:t>
            </a: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시각적 흡입력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34438" y="4026412"/>
            <a:ext cx="493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대중성</a:t>
            </a:r>
            <a:r>
              <a:rPr lang="en-US" altLang="ko-KR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예술성</a:t>
            </a:r>
            <a:r>
              <a:rPr lang="en-US" altLang="ko-KR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창의성</a:t>
            </a:r>
            <a:r>
              <a:rPr lang="en-US" altLang="ko-KR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작품성이 입증된 공연</a:t>
            </a:r>
            <a:endParaRPr lang="ko-KR" altLang="en-US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21" name="그룹 6"/>
          <p:cNvGrpSpPr>
            <a:grpSpLocks/>
          </p:cNvGrpSpPr>
          <p:nvPr/>
        </p:nvGrpSpPr>
        <p:grpSpPr bwMode="auto">
          <a:xfrm>
            <a:off x="297950" y="1870275"/>
            <a:ext cx="2287144" cy="2396270"/>
            <a:chOff x="1252626" y="2592127"/>
            <a:chExt cx="4340674" cy="2938206"/>
          </a:xfrm>
        </p:grpSpPr>
        <p:pic>
          <p:nvPicPr>
            <p:cNvPr id="22" name="그림 7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05" y="4128369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8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626" y="2592127"/>
              <a:ext cx="4340674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28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8981789" y="-1450349"/>
            <a:ext cx="4132266" cy="3845923"/>
          </a:xfrm>
          <a:prstGeom prst="rect">
            <a:avLst/>
          </a:prstGeom>
        </p:spPr>
      </p:pic>
      <p:pic>
        <p:nvPicPr>
          <p:cNvPr id="14" name="내용 개체 틀 3" descr="img0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5" y="1116464"/>
            <a:ext cx="3283174" cy="29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45026" y="217452"/>
            <a:ext cx="5028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해외 초청공연 관련기사 </a:t>
            </a:r>
            <a:endParaRPr lang="en-US" altLang="ko-KR" sz="28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ctr"/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헝가리 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&amp;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미국 현지 신문 및 잡지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방콕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유럽투어 관련기사</a:t>
            </a:r>
            <a:endParaRPr lang="ko-KR" altLang="en-US" sz="16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그림 4" descr="헝가리-한국타이어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1788" r="5480" b="4494"/>
          <a:stretch/>
        </p:blipFill>
        <p:spPr bwMode="auto">
          <a:xfrm>
            <a:off x="4086069" y="1116464"/>
            <a:ext cx="2174054" cy="29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내용 개체 틀 3" descr="2011_0107_한경닷컴_03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r="2880" b="1400"/>
          <a:stretch/>
        </p:blipFill>
        <p:spPr bwMode="auto">
          <a:xfrm>
            <a:off x="6574882" y="1116464"/>
            <a:ext cx="2419649" cy="296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그림 4" descr="20110107_한경닷컴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r="3302"/>
          <a:stretch/>
        </p:blipFill>
        <p:spPr bwMode="auto">
          <a:xfrm>
            <a:off x="9107811" y="1116464"/>
            <a:ext cx="2419649" cy="296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내용 개체 틀 6" descr="0615_연합뉴스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77"/>
          <a:stretch/>
        </p:blipFill>
        <p:spPr bwMode="auto">
          <a:xfrm>
            <a:off x="1701649" y="4215291"/>
            <a:ext cx="2678601" cy="244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8" descr="0917_~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92" y="4268042"/>
            <a:ext cx="2678601" cy="244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내용 개체 틀 6" descr="0615_연합뉴스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4"/>
          <a:stretch/>
        </p:blipFill>
        <p:spPr bwMode="auto">
          <a:xfrm>
            <a:off x="7472335" y="4215289"/>
            <a:ext cx="2678601" cy="244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6419" y="217452"/>
            <a:ext cx="866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MBC </a:t>
            </a:r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우리가락 우리문화 정월대보름 특집방송 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(2016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년 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월 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일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)</a:t>
            </a:r>
            <a:endParaRPr lang="ko-KR" altLang="en-US" sz="16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07" y="987576"/>
            <a:ext cx="4554340" cy="27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986834"/>
            <a:ext cx="4575449" cy="27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31" y="3911815"/>
            <a:ext cx="4554340" cy="24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43" y="3926347"/>
            <a:ext cx="4575449" cy="242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5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/>
          <a:srcRect t="23111" r="26976" b="14353"/>
          <a:stretch/>
        </p:blipFill>
        <p:spPr>
          <a:xfrm>
            <a:off x="6251575" y="0"/>
            <a:ext cx="6821776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02258" y="217452"/>
            <a:ext cx="371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기획공연 관련자료</a:t>
            </a:r>
            <a:endParaRPr lang="ko-KR" altLang="en-US" sz="16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_x151474264" descr="EMB00002d245e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4" y="1111089"/>
            <a:ext cx="3388891" cy="26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151475224" descr="EMB00002d245eb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17" y="1111089"/>
            <a:ext cx="3388891" cy="26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_x144554176" descr="EMB00002adc360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344" y="3871872"/>
            <a:ext cx="3388891" cy="2615711"/>
          </a:xfrm>
          <a:prstGeom prst="rect">
            <a:avLst/>
          </a:prstGeom>
          <a:noFill/>
        </p:spPr>
      </p:pic>
      <p:pic>
        <p:nvPicPr>
          <p:cNvPr id="14" name="_x144554416" descr="EMB00002adc3610"/>
          <p:cNvPicPr>
            <a:picLocks noChangeAspect="1" noChangeArrowheads="1"/>
          </p:cNvPicPr>
          <p:nvPr/>
        </p:nvPicPr>
        <p:blipFill>
          <a:blip r:embed="rId8" cstate="print"/>
          <a:srcRect l="3397" t="3636" b="1827"/>
          <a:stretch>
            <a:fillRect/>
          </a:stretch>
        </p:blipFill>
        <p:spPr bwMode="auto">
          <a:xfrm>
            <a:off x="4330117" y="3871872"/>
            <a:ext cx="3388891" cy="2615711"/>
          </a:xfrm>
          <a:prstGeom prst="rect">
            <a:avLst/>
          </a:prstGeom>
          <a:noFill/>
        </p:spPr>
      </p:pic>
      <p:pic>
        <p:nvPicPr>
          <p:cNvPr id="18" name="_x128924664" descr="EMB000019d02f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91" y="3871872"/>
            <a:ext cx="3387369" cy="261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C:\Users\삼성 아티브 북2\Desktop\2016 신나는 예술여행\리플릿 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90" y="1111089"/>
            <a:ext cx="3387369" cy="261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7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02251" y="217452"/>
            <a:ext cx="371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기획공연 관련자료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 descr="F:\코리안비트\코리안 비트 (갬블러)\포스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32" y="949466"/>
            <a:ext cx="2162060" cy="256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F:\코리안비트\제주문예회관\제주 포스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02" y="950302"/>
            <a:ext cx="2162060" cy="256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F:\지원사업\철원 지원 사업(화강문화센터)\철원 리플렛 뒤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388" y="949466"/>
            <a:ext cx="2165543" cy="255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F:\지원사업\철원 지원 사업(화강문화센터)\철원 리플렛 앞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58" y="949466"/>
            <a:ext cx="2162060" cy="256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_x103059504" descr="EMB00001b4c55b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32" y="3973538"/>
            <a:ext cx="2165543" cy="257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8" descr="절정 포스터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02" y="3973538"/>
            <a:ext cx="2162060" cy="257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내용 개체 틀 3" descr="img058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58" y="3973538"/>
            <a:ext cx="2162060" cy="257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삼성 아티브 북2\Desktop\충주포스터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90" y="3973538"/>
            <a:ext cx="2165841" cy="257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60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그림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6002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02268" y="217452"/>
            <a:ext cx="371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기획공연 관련기사</a:t>
            </a:r>
            <a:endParaRPr lang="ko-KR" altLang="en-US" sz="105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그룹 17"/>
          <p:cNvGrpSpPr/>
          <p:nvPr/>
        </p:nvGrpSpPr>
        <p:grpSpPr>
          <a:xfrm>
            <a:off x="1392506" y="997951"/>
            <a:ext cx="4758471" cy="2431050"/>
            <a:chOff x="-10909720" y="-5147733"/>
            <a:chExt cx="18167104" cy="16309445"/>
          </a:xfrm>
        </p:grpSpPr>
        <p:pic>
          <p:nvPicPr>
            <p:cNvPr id="19" name="Picture 2" descr="C:\Users\user\Documents\LotApps\Free PDF to JPG Converter\171121 도도, 애니메이션크루 '2017 신나는 예술여행, 타임랩스 DMZ' 성황리에 마쳐\171121 도도, 애니메이션크루 '2017 신나는 예술여행, 타임랩스 DMZ' 성황리에 마쳐-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5" t="68099" r="17020" b="7949"/>
            <a:stretch/>
          </p:blipFill>
          <p:spPr bwMode="auto">
            <a:xfrm>
              <a:off x="-10877753" y="3003798"/>
              <a:ext cx="9089403" cy="375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user\Documents\LotApps\Free PDF to JPG Converter\171121 도도, 애니메이션크루 '2017 신나는 예술여행, 타임랩스 DMZ' 성황리에 마쳐\171121 도도, 애니메이션크루 '2017 신나는 예술여행, 타임랩스 DMZ' 성황리에 마쳐-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5" t="6078" r="17020" b="37564"/>
            <a:stretch/>
          </p:blipFill>
          <p:spPr bwMode="auto">
            <a:xfrm>
              <a:off x="-10909720" y="-5147733"/>
              <a:ext cx="9089403" cy="8151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user\Documents\LotApps\Free PDF to JPG Converter\171121 도도, 애니메이션크루 '2017 신나는 예술여행, 타임랩스 DMZ' 성황리에 마쳐\171121 도도, 애니메이션크루 '2017 신나는 예술여행, 타임랩스 DMZ' 성황리에 마쳐-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6" t="9319" r="17410" b="62600"/>
            <a:stretch/>
          </p:blipFill>
          <p:spPr bwMode="auto">
            <a:xfrm>
              <a:off x="-10877753" y="6759046"/>
              <a:ext cx="9042046" cy="4402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그룹 21"/>
            <p:cNvGrpSpPr/>
            <p:nvPr/>
          </p:nvGrpSpPr>
          <p:grpSpPr>
            <a:xfrm>
              <a:off x="-2916836" y="-5147733"/>
              <a:ext cx="10174220" cy="16309444"/>
              <a:chOff x="-1898410" y="-5147733"/>
              <a:chExt cx="10174220" cy="16309444"/>
            </a:xfrm>
          </p:grpSpPr>
          <p:pic>
            <p:nvPicPr>
              <p:cNvPr id="23" name="Picture 3" descr="C:\Users\user\Documents\LotApps\Free PDF to JPG Converter\171121 도도, 애니메이션크루 '2017 신나는 예술여행, 타임랩스 DMZ' 성황리에 마쳐\171121 도도, 애니메이션크루 '2017 신나는 예술여행, 타임랩스 DMZ' 성황리에 마쳐-2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41613" r="8126" b="31278"/>
              <a:stretch/>
            </p:blipFill>
            <p:spPr bwMode="auto">
              <a:xfrm>
                <a:off x="-1898406" y="-5147733"/>
                <a:ext cx="10169532" cy="4250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" descr="C:\Users\user\Documents\LotApps\Free PDF to JPG Converter\171121 도도, 애니메이션크루 '2017 신나는 예술여행, 타임랩스 DMZ' 성황리에 마쳐\171121 도도, 애니메이션크루 '2017 신나는 예술여행, 타임랩스 DMZ' 성황리에 마쳐-2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72610" r="8126" b="19614"/>
              <a:stretch/>
            </p:blipFill>
            <p:spPr bwMode="auto">
              <a:xfrm>
                <a:off x="-1893724" y="-1406063"/>
                <a:ext cx="10169534" cy="2318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" descr="C:\Users\user\Documents\LotApps\Free PDF to JPG Converter\171121 도도, 애니메이션크루 '2017 신나는 예술여행, 타임랩스 DMZ' 성황리에 마쳐\171121 도도, 애니메이션크루 '2017 신나는 예술여행, 타임랩스 DMZ' 성황리에 마쳐-2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83070" r="8126" b="11837"/>
              <a:stretch/>
            </p:blipFill>
            <p:spPr bwMode="auto">
              <a:xfrm>
                <a:off x="-1893724" y="303458"/>
                <a:ext cx="10169534" cy="1518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C:\Users\user\Documents\LotApps\Free PDF to JPG Converter\171121 도도, 애니메이션크루 '2017 신나는 예술여행, 타임랩스 DMZ' 성황리에 마쳐\171121 도도, 애니메이션크루 '2017 신나는 예술여행, 타임랩스 DMZ' 성황리에 마쳐-3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6079" r="8126" b="88346"/>
              <a:stretch/>
            </p:blipFill>
            <p:spPr bwMode="auto">
              <a:xfrm>
                <a:off x="-1898406" y="1413378"/>
                <a:ext cx="10169534" cy="1661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C:\Users\user\Documents\LotApps\Free PDF to JPG Converter\171121 도도, 애니메이션크루 '2017 신나는 예술여행, 타임랩스 DMZ' 성황리에 마쳐\171121 도도, 애니메이션크루 '2017 신나는 예술여행, 타임랩스 DMZ' 성황리에 마쳐-3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15409" r="8126" b="80025"/>
              <a:stretch/>
            </p:blipFill>
            <p:spPr bwMode="auto">
              <a:xfrm>
                <a:off x="-1898406" y="2776902"/>
                <a:ext cx="10169534" cy="1361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C:\Users\user\Documents\LotApps\Free PDF to JPG Converter\171121 도도, 애니메이션크루 '2017 신나는 예술여행, 타임랩스 DMZ' 성황리에 마쳐\171121 도도, 애니메이션크루 '2017 신나는 예술여행, 타임랩스 DMZ' 성황리에 마쳐-3.jp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23971" r="8126" b="70703"/>
              <a:stretch/>
            </p:blipFill>
            <p:spPr bwMode="auto">
              <a:xfrm>
                <a:off x="-1893720" y="3904955"/>
                <a:ext cx="10169530" cy="1587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C:\Users\user\Documents\LotApps\Free PDF to JPG Converter\171121 도도, 애니메이션크루 '2017 신나는 예술여행, 타임랩스 DMZ' 성황리에 마쳐\171121 도도, 애니메이션크루 '2017 신나는 예술여행, 타임랩스 DMZ' 성황리에 마쳐-3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32958" r="8126" b="60638"/>
              <a:stretch/>
            </p:blipFill>
            <p:spPr bwMode="auto">
              <a:xfrm>
                <a:off x="-1898406" y="5147008"/>
                <a:ext cx="10169530" cy="190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C:\Users\user\Documents\LotApps\Free PDF to JPG Converter\171121 도도, 애니메이션크루 '2017 신나는 예술여행, 타임랩스 DMZ' 성황리에 마쳐\171121 도도, 애니메이션크루 '2017 신나는 예술여행, 타임랩스 DMZ' 성황리에 마쳐-3.jp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42112" r="8126" b="52063"/>
              <a:stretch/>
            </p:blipFill>
            <p:spPr bwMode="auto">
              <a:xfrm>
                <a:off x="-1893720" y="6389417"/>
                <a:ext cx="10169530" cy="1736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C:\Users\user\Documents\LotApps\Free PDF to JPG Converter\171121 도도, 애니메이션크루 '2017 신나는 예술여행, 타임랩스 DMZ' 성황리에 마쳐\171121 도도, 애니메이션크루 '2017 신나는 예술여행, 타임랩스 DMZ' 성황리에 마쳐-3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49300" r="8126" b="44236"/>
              <a:stretch/>
            </p:blipFill>
            <p:spPr bwMode="auto">
              <a:xfrm>
                <a:off x="-1898410" y="7639663"/>
                <a:ext cx="10169530" cy="1926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C:\Users\user\Documents\LotApps\Free PDF to JPG Converter\171121 도도, 애니메이션크루 '2017 신나는 예술여행, 타임랩스 DMZ' 성황리에 마쳐\171121 도도, 애니메이션크루 '2017 신나는 예술여행, 타임랩스 DMZ' 성황리에 마쳐-3.jp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6" t="60119" r="8126" b="33877"/>
              <a:stretch/>
            </p:blipFill>
            <p:spPr bwMode="auto">
              <a:xfrm>
                <a:off x="-1893720" y="9371857"/>
                <a:ext cx="10169530" cy="1789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" name="그룹 32"/>
          <p:cNvGrpSpPr/>
          <p:nvPr/>
        </p:nvGrpSpPr>
        <p:grpSpPr>
          <a:xfrm>
            <a:off x="6227184" y="962086"/>
            <a:ext cx="5054359" cy="2502084"/>
            <a:chOff x="-4816775" y="-9562300"/>
            <a:chExt cx="15396157" cy="7371390"/>
          </a:xfrm>
        </p:grpSpPr>
        <p:pic>
          <p:nvPicPr>
            <p:cNvPr id="34" name="Picture 2" descr="C:\Users\user\Documents\LotApps\Free PDF to JPG Converter\171215 여성타악그룹 ‘도도’, 전통과 현대의 압도적 콜라보\171215 여성타악그룹 ‘도도’, 전통과 현대의 압도적 콜라보-1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8" b="29489"/>
            <a:stretch/>
          </p:blipFill>
          <p:spPr bwMode="auto">
            <a:xfrm>
              <a:off x="-4816775" y="-9562300"/>
              <a:ext cx="7380953" cy="737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user\Documents\LotApps\Free PDF to JPG Converter\171215 여성타악그룹 ‘도도’, 전통과 현대의 압도적 콜라보\171215 여성타악그룹 ‘도도’, 전통과 현대의 압도적 콜라보-1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6" t="70511" b="8533"/>
            <a:stretch/>
          </p:blipFill>
          <p:spPr bwMode="auto">
            <a:xfrm>
              <a:off x="2292203" y="-9562300"/>
              <a:ext cx="8287176" cy="2336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" descr="C:\Users\user\Documents\LotApps\Free PDF to JPG Converter\171215 여성타악그룹 ‘도도’, 전통과 현대의 압도적 콜라보\171215 여성타악그룹 ‘도도’, 전통과 현대의 압도적 콜라보-2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6" t="5623" b="47189"/>
            <a:stretch/>
          </p:blipFill>
          <p:spPr bwMode="auto">
            <a:xfrm>
              <a:off x="2292203" y="-7452422"/>
              <a:ext cx="8287179" cy="526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C:\Users\user\Documents\LotApps\Free PDF to JPG Converter\170831 용인 수지구, '문화가 있는 날' 공연 개최\170831 용인 수지구, '문화가 있는 날' 공연 개최-1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6354" r="7455" b="5366"/>
          <a:stretch/>
        </p:blipFill>
        <p:spPr bwMode="auto">
          <a:xfrm>
            <a:off x="1020480" y="3701645"/>
            <a:ext cx="2756536" cy="278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그룹 37"/>
          <p:cNvGrpSpPr/>
          <p:nvPr/>
        </p:nvGrpSpPr>
        <p:grpSpPr>
          <a:xfrm>
            <a:off x="4011100" y="3701644"/>
            <a:ext cx="3732773" cy="2780805"/>
            <a:chOff x="-4193629" y="-8639504"/>
            <a:chExt cx="7181451" cy="12643945"/>
          </a:xfrm>
        </p:grpSpPr>
        <p:pic>
          <p:nvPicPr>
            <p:cNvPr id="39" name="Picture 2" descr="C:\Users\user\Documents\LotApps\Free PDF to JPG Converter\170623 눈과 귀가 즐거운 문화공연\170623 눈과 귀가 즐거운 문화공연-1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9" t="10537" r="28669" b="50918"/>
            <a:stretch/>
          </p:blipFill>
          <p:spPr bwMode="auto">
            <a:xfrm>
              <a:off x="-4193629" y="-2427890"/>
              <a:ext cx="7181451" cy="6432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user\Documents\LotApps\Free PDF to JPG Converter\170623 서울광장서 열린 댄스 페스티벌\170623 서울광장서 열린 댄스 페스티벌-1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9" t="10893" r="28669" b="51885"/>
            <a:stretch/>
          </p:blipFill>
          <p:spPr bwMode="auto">
            <a:xfrm>
              <a:off x="-4193629" y="-8639504"/>
              <a:ext cx="7181451" cy="6211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그룹 49"/>
          <p:cNvGrpSpPr/>
          <p:nvPr/>
        </p:nvGrpSpPr>
        <p:grpSpPr>
          <a:xfrm>
            <a:off x="7793325" y="3719227"/>
            <a:ext cx="4041121" cy="2780805"/>
            <a:chOff x="-13148441" y="-6400800"/>
            <a:chExt cx="20960801" cy="11887200"/>
          </a:xfrm>
        </p:grpSpPr>
        <p:pic>
          <p:nvPicPr>
            <p:cNvPr id="51" name="Picture 4" descr="C:\Users\user\Documents\LotApps\Free PDF to JPG Converter\170622 서울광장, 비보이ㆍ발레ㆍ플라멩고 공연장으로 변신\170622 서울광장, 비보이ㆍ발레ㆍ플라멩고 공연장으로 변신-1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3" t="10160" b="18608"/>
            <a:stretch/>
          </p:blipFill>
          <p:spPr bwMode="auto">
            <a:xfrm>
              <a:off x="-13148441" y="-6400800"/>
              <a:ext cx="10787828" cy="1188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" descr="C:\Users\user\Documents\LotApps\Free PDF to JPG Converter\170622 서울광장, 비보이ㆍ발레ㆍ플라멩고 공연장으로 변신\170622 서울광장, 비보이ㆍ발레ㆍ플라멩고 공연장으로 변신-2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74"/>
            <a:stretch/>
          </p:blipFill>
          <p:spPr bwMode="auto">
            <a:xfrm>
              <a:off x="-3998640" y="-5231409"/>
              <a:ext cx="11811000" cy="10717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C:\Users\user\Documents\LotApps\Free PDF to JPG Converter\170622 서울광장, 비보이ㆍ발레ㆍ플라멩고 공연장으로 변신\170622 서울광장, 비보이ㆍ발레ㆍ플라멩고 공연장으로 변신-1.jp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392" b="6515"/>
            <a:stretch/>
          </p:blipFill>
          <p:spPr bwMode="auto">
            <a:xfrm>
              <a:off x="-4006108" y="-6400800"/>
              <a:ext cx="11811000" cy="252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83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594">
            <a:off x="-1330608" y="-1379328"/>
            <a:ext cx="4381597" cy="4381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02272" y="217452"/>
            <a:ext cx="371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기획공연 관련기사</a:t>
            </a:r>
            <a:endParaRPr lang="ko-KR" altLang="en-US" sz="7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" descr="C:\Users\삼성 아티브 북2\Desktop\2016 도도\KakaoTalk_20170202_2324457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6" r="2120"/>
          <a:stretch/>
        </p:blipFill>
        <p:spPr bwMode="auto">
          <a:xfrm>
            <a:off x="5921597" y="1154503"/>
            <a:ext cx="2016291" cy="25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삼성 아티브 북2\Desktop\2016 도도\KakaoTalk_20170202_23244598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544" b="52132"/>
          <a:stretch/>
        </p:blipFill>
        <p:spPr bwMode="auto">
          <a:xfrm>
            <a:off x="8336682" y="1154503"/>
            <a:ext cx="2016291" cy="25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삼성 아티브 북2\Desktop\2016 도도\KakaoTalk_20170202_2324459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813" r="2287" b="-1"/>
          <a:stretch/>
        </p:blipFill>
        <p:spPr bwMode="auto">
          <a:xfrm>
            <a:off x="7328536" y="4151936"/>
            <a:ext cx="2016292" cy="25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삼성 아티브 북2\Desktop\2016 도도\KakaoTalk_20170202_23244576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4" b="45144"/>
          <a:stretch/>
        </p:blipFill>
        <p:spPr bwMode="auto">
          <a:xfrm>
            <a:off x="1091427" y="1154503"/>
            <a:ext cx="2016291" cy="25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삼성 아티브 북2\Desktop\2016 도도\KakaoTalk_20170202_23244539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5"/>
          <a:stretch/>
        </p:blipFill>
        <p:spPr bwMode="auto">
          <a:xfrm>
            <a:off x="5016416" y="4135335"/>
            <a:ext cx="2016291" cy="247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삼성 아티브 북2\Desktop\2016 도도\KakaoTalk_20170202_23244539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17"/>
          <a:stretch/>
        </p:blipFill>
        <p:spPr bwMode="auto">
          <a:xfrm>
            <a:off x="2704294" y="4135335"/>
            <a:ext cx="2016291" cy="247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삼성 아티브 북2\Desktop\2016 도도\KakaoTalk_20170202_23244668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5" r="-2692" b="80833"/>
          <a:stretch/>
        </p:blipFill>
        <p:spPr bwMode="auto">
          <a:xfrm>
            <a:off x="392172" y="4135335"/>
            <a:ext cx="2016291" cy="247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삼성 아티브 북2\Desktop\2016 도도\KakaoTalk_20170202_23244619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12" y="1154503"/>
            <a:ext cx="2016291" cy="25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삼성 아티브 북2\Desktop\2016 도도\KakaoTalk_20170202_23244668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167" r="-2692" b="46142"/>
          <a:stretch/>
        </p:blipFill>
        <p:spPr bwMode="auto">
          <a:xfrm>
            <a:off x="9640658" y="4151936"/>
            <a:ext cx="2016291" cy="245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4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02272" y="217452"/>
            <a:ext cx="371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국내 기획공연 관련기사</a:t>
            </a:r>
            <a:endParaRPr lang="ko-KR" altLang="en-US" sz="7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그림 4" descr="0318_국민방송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646920" y="1118728"/>
            <a:ext cx="2012115" cy="25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그룹 18"/>
          <p:cNvGrpSpPr/>
          <p:nvPr/>
        </p:nvGrpSpPr>
        <p:grpSpPr>
          <a:xfrm>
            <a:off x="315613" y="1118728"/>
            <a:ext cx="2016291" cy="2584849"/>
            <a:chOff x="381008" y="915566"/>
            <a:chExt cx="2651968" cy="3943192"/>
          </a:xfrm>
        </p:grpSpPr>
        <p:pic>
          <p:nvPicPr>
            <p:cNvPr id="20" name="그림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33153" r="3604" b="30570"/>
            <a:stretch/>
          </p:blipFill>
          <p:spPr bwMode="auto">
            <a:xfrm>
              <a:off x="381008" y="2094343"/>
              <a:ext cx="2646476" cy="201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70764" r="3604" b="24426"/>
            <a:stretch/>
          </p:blipFill>
          <p:spPr bwMode="auto">
            <a:xfrm>
              <a:off x="381008" y="3976971"/>
              <a:ext cx="2646476" cy="20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18635" r="3604" b="76395"/>
            <a:stretch/>
          </p:blipFill>
          <p:spPr bwMode="auto">
            <a:xfrm>
              <a:off x="381008" y="1719444"/>
              <a:ext cx="2646476" cy="27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25314" r="3604" b="69438"/>
            <a:stretch/>
          </p:blipFill>
          <p:spPr bwMode="auto">
            <a:xfrm>
              <a:off x="386500" y="1888803"/>
              <a:ext cx="2646476" cy="29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그림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78715" r="3604" b="16430"/>
            <a:stretch/>
          </p:blipFill>
          <p:spPr bwMode="auto">
            <a:xfrm>
              <a:off x="381008" y="4160399"/>
              <a:ext cx="2646476" cy="210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그림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92423" r="3604"/>
            <a:stretch/>
          </p:blipFill>
          <p:spPr bwMode="auto">
            <a:xfrm>
              <a:off x="381008" y="4530908"/>
              <a:ext cx="2646476" cy="32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그림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84166" r="3604" b="10123"/>
            <a:stretch/>
          </p:blipFill>
          <p:spPr bwMode="auto">
            <a:xfrm>
              <a:off x="386500" y="4331463"/>
              <a:ext cx="2646476" cy="24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그림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r="3604" b="81365"/>
            <a:stretch/>
          </p:blipFill>
          <p:spPr bwMode="auto">
            <a:xfrm>
              <a:off x="386500" y="915566"/>
              <a:ext cx="2646476" cy="80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그림 4" descr="0318_국민방송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016417" y="1197856"/>
            <a:ext cx="2016291" cy="248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5" descr="0326_아츠뉴스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40"/>
          <a:stretch/>
        </p:blipFill>
        <p:spPr bwMode="auto">
          <a:xfrm>
            <a:off x="7388808" y="1127520"/>
            <a:ext cx="2016291" cy="25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그림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4"/>
          <a:stretch>
            <a:fillRect/>
          </a:stretch>
        </p:blipFill>
        <p:spPr bwMode="auto">
          <a:xfrm>
            <a:off x="1258691" y="3977524"/>
            <a:ext cx="2040845" cy="25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내용 개체 틀 7" descr="0325_파이낸스투데이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075" y="1123613"/>
            <a:ext cx="2016291" cy="257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내용 개체 틀 3" descr="img056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15" y="3977524"/>
            <a:ext cx="2036922" cy="252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그림 12" descr="하이서울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9040366" y="3977524"/>
            <a:ext cx="2036922" cy="252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:\Users\삼성 아티브 북2\Desktop\2016 도도\KakaoTalk_20170202_23244576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4" b="45144"/>
          <a:stretch/>
        </p:blipFill>
        <p:spPr bwMode="auto">
          <a:xfrm>
            <a:off x="3751317" y="3977524"/>
            <a:ext cx="2040845" cy="25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3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4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46" name="_x128924424" descr="EMB000019d02f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52" y="4219193"/>
            <a:ext cx="5102526" cy="23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1819" y="217452"/>
            <a:ext cx="889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수상 관련 기사 및 국내 초청공연 관련기사 </a:t>
            </a:r>
            <a:r>
              <a:rPr lang="en-US" altLang="ko-KR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– 2016. 10. 19 </a:t>
            </a:r>
            <a:r>
              <a:rPr lang="ko-KR" altLang="en-US" sz="16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불교신문 지면</a:t>
            </a:r>
            <a:endParaRPr lang="en-US" altLang="ko-KR" sz="1600" b="1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5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직사각형 9"/>
          <p:cNvSpPr>
            <a:spLocks noChangeArrowheads="1"/>
          </p:cNvSpPr>
          <p:nvPr/>
        </p:nvSpPr>
        <p:spPr bwMode="auto">
          <a:xfrm>
            <a:off x="4132988" y="5241956"/>
            <a:ext cx="1868738" cy="57942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ko-KR" altLang="en-US">
              <a:ea typeface="굴림" charset="-127"/>
            </a:endParaRPr>
          </a:p>
        </p:txBody>
      </p:sp>
      <p:pic>
        <p:nvPicPr>
          <p:cNvPr id="43" name="_x128924664" descr="EMB000019d02f5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/>
          <a:stretch/>
        </p:blipFill>
        <p:spPr bwMode="auto">
          <a:xfrm>
            <a:off x="6679069" y="1815138"/>
            <a:ext cx="4805014" cy="344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직선 화살표 연결선 48"/>
          <p:cNvCxnSpPr/>
          <p:nvPr/>
        </p:nvCxnSpPr>
        <p:spPr>
          <a:xfrm flipV="1">
            <a:off x="7976359" y="5471629"/>
            <a:ext cx="0" cy="284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꺾인 연결선 49"/>
          <p:cNvCxnSpPr/>
          <p:nvPr/>
        </p:nvCxnSpPr>
        <p:spPr>
          <a:xfrm>
            <a:off x="5982184" y="5531667"/>
            <a:ext cx="1994175" cy="37826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C:\Users\삼성 아티브 북2\Desktop\민지\사천 세계타악축제 기사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4" y="1276540"/>
            <a:ext cx="3321258" cy="259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F:\지원사업\세월호 사고 관련\상장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48" y="1276538"/>
            <a:ext cx="2072052" cy="259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직선 연결선 7"/>
          <p:cNvCxnSpPr/>
          <p:nvPr/>
        </p:nvCxnSpPr>
        <p:spPr>
          <a:xfrm flipV="1">
            <a:off x="7976359" y="5549774"/>
            <a:ext cx="456" cy="378267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99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2523" y="122468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㈜ 도도</a:t>
            </a:r>
            <a:endParaRPr lang="ko-KR" altLang="en-US" sz="2800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그림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9606791" y="-1812800"/>
            <a:ext cx="4132266" cy="4132266"/>
          </a:xfrm>
          <a:prstGeom prst="rect">
            <a:avLst/>
          </a:prstGeom>
        </p:spPr>
      </p:pic>
      <p:grpSp>
        <p:nvGrpSpPr>
          <p:cNvPr id="47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48" name="그림 7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그림 8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그룹 49"/>
          <p:cNvGrpSpPr/>
          <p:nvPr/>
        </p:nvGrpSpPr>
        <p:grpSpPr>
          <a:xfrm>
            <a:off x="4885139" y="2393351"/>
            <a:ext cx="2238340" cy="2238340"/>
            <a:chOff x="4798100" y="2421181"/>
            <a:chExt cx="2640000" cy="2640000"/>
          </a:xfrm>
        </p:grpSpPr>
        <p:grpSp>
          <p:nvGrpSpPr>
            <p:cNvPr id="51" name="그룹 50"/>
            <p:cNvGrpSpPr/>
            <p:nvPr/>
          </p:nvGrpSpPr>
          <p:grpSpPr>
            <a:xfrm rot="5400000">
              <a:off x="4798100" y="2421181"/>
              <a:ext cx="2640000" cy="2640000"/>
              <a:chOff x="533109" y="1717403"/>
              <a:chExt cx="1980000" cy="1980000"/>
            </a:xfrm>
          </p:grpSpPr>
          <p:sp>
            <p:nvSpPr>
              <p:cNvPr id="55" name="타원 54"/>
              <p:cNvSpPr/>
              <p:nvPr/>
            </p:nvSpPr>
            <p:spPr>
              <a:xfrm>
                <a:off x="533109" y="1717403"/>
                <a:ext cx="1980000" cy="198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HY신명조" panose="02030600000101010101" pitchFamily="18" charset="-127"/>
                  <a:ea typeface="HY신명조" panose="02030600000101010101" pitchFamily="18" charset="-127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611560" y="1786194"/>
                <a:ext cx="1836000" cy="18360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HY신명조" panose="02030600000101010101" pitchFamily="18" charset="-127"/>
                  <a:ea typeface="HY신명조" panose="02030600000101010101" pitchFamily="18" charset="-127"/>
                </a:endParaRPr>
              </a:p>
            </p:txBody>
          </p:sp>
          <p:sp>
            <p:nvSpPr>
              <p:cNvPr id="57" name="타원 56"/>
              <p:cNvSpPr/>
              <p:nvPr/>
            </p:nvSpPr>
            <p:spPr>
              <a:xfrm>
                <a:off x="682944" y="1855862"/>
                <a:ext cx="1692000" cy="16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HY신명조" panose="02030600000101010101" pitchFamily="18" charset="-127"/>
                  <a:ea typeface="HY신명조" panose="02030600000101010101" pitchFamily="18" charset="-127"/>
                </a:endParaRP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797616" y="1963990"/>
                <a:ext cx="1476000" cy="1476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HY신명조" panose="02030600000101010101" pitchFamily="18" charset="-127"/>
                  <a:ea typeface="HY신명조" panose="02030600000101010101" pitchFamily="18" charset="-127"/>
                </a:endParaRPr>
              </a:p>
            </p:txBody>
          </p:sp>
        </p:grpSp>
        <p:pic>
          <p:nvPicPr>
            <p:cNvPr id="53" name="그림 7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634" y="3746065"/>
              <a:ext cx="902892" cy="54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그림 8" descr="그림1.png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400" y="3043219"/>
              <a:ext cx="1558565" cy="83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그룹 58"/>
          <p:cNvGrpSpPr/>
          <p:nvPr/>
        </p:nvGrpSpPr>
        <p:grpSpPr>
          <a:xfrm>
            <a:off x="2432238" y="809480"/>
            <a:ext cx="2664683" cy="2040599"/>
            <a:chOff x="1546326" y="1167808"/>
            <a:chExt cx="1998512" cy="1530450"/>
          </a:xfrm>
        </p:grpSpPr>
        <p:sp>
          <p:nvSpPr>
            <p:cNvPr id="60" name="TextBox 59"/>
            <p:cNvSpPr txBox="1"/>
            <p:nvPr/>
          </p:nvSpPr>
          <p:spPr>
            <a:xfrm>
              <a:off x="1729585" y="1167808"/>
              <a:ext cx="137072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spc="-200" dirty="0">
                  <a:ln>
                    <a:solidFill>
                      <a:schemeClr val="tx1"/>
                    </a:solidFill>
                  </a:ln>
                  <a:latin typeface="HY신명조" panose="02030600000101010101" pitchFamily="18" charset="-127"/>
                  <a:ea typeface="HY신명조" panose="02030600000101010101" pitchFamily="18" charset="-127"/>
                </a:rPr>
                <a:t>행사 성격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76163" y="1668745"/>
              <a:ext cx="1868675" cy="1029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축제</a:t>
              </a:r>
              <a:endParaRPr lang="en-US" altLang="ko-KR" sz="1600" spc="-200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  <a:p>
              <a:pPr marL="228594" indent="-228594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기업프로모션</a:t>
              </a:r>
              <a:endParaRPr lang="en-US" altLang="ko-KR" sz="1600" spc="-200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  <a:p>
              <a:pPr marL="228594" indent="-228594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각종 이벤트 문화공연</a:t>
              </a:r>
              <a:endParaRPr lang="en-US" altLang="ko-KR" sz="1600" spc="-200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  <a:p>
              <a:pPr marL="228594" indent="-228594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국제행사 등</a:t>
              </a: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1546326" y="1280318"/>
              <a:ext cx="162000" cy="216000"/>
              <a:chOff x="1217816" y="1071230"/>
              <a:chExt cx="162000" cy="216000"/>
            </a:xfrm>
          </p:grpSpPr>
          <p:sp>
            <p:nvSpPr>
              <p:cNvPr id="64" name="오각형 63"/>
              <p:cNvSpPr/>
              <p:nvPr/>
            </p:nvSpPr>
            <p:spPr>
              <a:xfrm rot="5400000">
                <a:off x="1190816" y="1098230"/>
                <a:ext cx="216000" cy="162000"/>
              </a:xfrm>
              <a:prstGeom prst="homePlate">
                <a:avLst/>
              </a:prstGeom>
              <a:solidFill>
                <a:schemeClr val="accent2"/>
              </a:solidFill>
              <a:ln w="28575" cap="rnd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latin typeface="HY신명조" panose="02030600000101010101" pitchFamily="18" charset="-127"/>
                  <a:ea typeface="HY신명조" panose="02030600000101010101" pitchFamily="18" charset="-127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flipH="1" flipV="1">
                <a:off x="1259061" y="1109267"/>
                <a:ext cx="90000" cy="10800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</a:bodyPr>
              <a:lstStyle/>
              <a:p>
                <a:r>
                  <a:rPr lang="en-US" altLang="ko-KR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Y신명조" panose="02030600000101010101" pitchFamily="18" charset="-127"/>
                    <a:ea typeface="HY신명조" panose="02030600000101010101" pitchFamily="18" charset="-127"/>
                  </a:rPr>
                  <a:t>ᄼ</a:t>
                </a:r>
                <a:endParaRPr lang="ko-KR" alt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</a:endParaRPr>
              </a:p>
            </p:txBody>
          </p:sp>
        </p:grpSp>
        <p:cxnSp>
          <p:nvCxnSpPr>
            <p:cNvPr id="63" name="직선 연결선 62"/>
            <p:cNvCxnSpPr/>
            <p:nvPr/>
          </p:nvCxnSpPr>
          <p:spPr>
            <a:xfrm>
              <a:off x="1819586" y="1584665"/>
              <a:ext cx="1332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그룹 65"/>
          <p:cNvGrpSpPr/>
          <p:nvPr/>
        </p:nvGrpSpPr>
        <p:grpSpPr>
          <a:xfrm>
            <a:off x="527541" y="3137566"/>
            <a:ext cx="3920105" cy="997572"/>
            <a:chOff x="5364088" y="1059582"/>
            <a:chExt cx="2940079" cy="754853"/>
          </a:xfrm>
        </p:grpSpPr>
        <p:sp>
          <p:nvSpPr>
            <p:cNvPr id="67" name="TextBox 66"/>
            <p:cNvSpPr txBox="1"/>
            <p:nvPr/>
          </p:nvSpPr>
          <p:spPr>
            <a:xfrm>
              <a:off x="5547347" y="1059582"/>
              <a:ext cx="137072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spc="-200" dirty="0">
                  <a:ln>
                    <a:solidFill>
                      <a:schemeClr val="tx1"/>
                    </a:solidFill>
                  </a:ln>
                  <a:latin typeface="HY신명조" panose="02030600000101010101" pitchFamily="18" charset="-127"/>
                  <a:ea typeface="HY신명조" panose="02030600000101010101" pitchFamily="18" charset="-127"/>
                </a:rPr>
                <a:t>공연 시간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12975" y="1560519"/>
              <a:ext cx="27911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행사 성격에 따라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 5 ~ 7 0 </a:t>
              </a: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분 탄력적 구성</a:t>
              </a:r>
            </a:p>
          </p:txBody>
        </p:sp>
        <p:sp>
          <p:nvSpPr>
            <p:cNvPr id="69" name="오각형 68"/>
            <p:cNvSpPr/>
            <p:nvPr/>
          </p:nvSpPr>
          <p:spPr>
            <a:xfrm rot="5400000">
              <a:off x="5337088" y="1199092"/>
              <a:ext cx="216000" cy="162000"/>
            </a:xfrm>
            <a:prstGeom prst="homePlate">
              <a:avLst/>
            </a:prstGeom>
            <a:solidFill>
              <a:schemeClr val="tx2"/>
            </a:solidFill>
            <a:ln w="28575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flipH="1" flipV="1">
              <a:off x="5405333" y="1210129"/>
              <a:ext cx="90000" cy="1080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ko-KR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</a:rPr>
                <a:t>ᄼ</a:t>
              </a:r>
              <a:endParaRPr lang="ko-KR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cxnSp>
          <p:nvCxnSpPr>
            <p:cNvPr id="71" name="직선 연결선 70"/>
            <p:cNvCxnSpPr/>
            <p:nvPr/>
          </p:nvCxnSpPr>
          <p:spPr>
            <a:xfrm>
              <a:off x="5637348" y="1476439"/>
              <a:ext cx="1332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그룹 71"/>
          <p:cNvGrpSpPr/>
          <p:nvPr/>
        </p:nvGrpSpPr>
        <p:grpSpPr>
          <a:xfrm>
            <a:off x="7545268" y="3761161"/>
            <a:ext cx="4341928" cy="2855515"/>
            <a:chOff x="5724128" y="3074817"/>
            <a:chExt cx="2906079" cy="1584405"/>
          </a:xfrm>
        </p:grpSpPr>
        <p:sp>
          <p:nvSpPr>
            <p:cNvPr id="73" name="TextBox 72"/>
            <p:cNvSpPr txBox="1"/>
            <p:nvPr/>
          </p:nvSpPr>
          <p:spPr>
            <a:xfrm>
              <a:off x="5856387" y="3074817"/>
              <a:ext cx="137072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spc="-200" dirty="0">
                  <a:ln>
                    <a:solidFill>
                      <a:schemeClr val="tx1"/>
                    </a:solidFill>
                  </a:ln>
                  <a:latin typeface="HY신명조" panose="02030600000101010101" pitchFamily="18" charset="-127"/>
                  <a:ea typeface="HY신명조" panose="02030600000101010101" pitchFamily="18" charset="-127"/>
                </a:rPr>
                <a:t>공연 문의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9015" y="3463002"/>
              <a:ext cx="2791192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전화번호</a:t>
              </a:r>
              <a:r>
                <a:rPr lang="ko-KR" altLang="en-US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 </a:t>
              </a:r>
              <a:r>
                <a:rPr lang="en-US" altLang="ko-KR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: </a:t>
              </a:r>
              <a:r>
                <a:rPr lang="en-US" altLang="ko-KR" sz="1600" dirty="0" smtClean="0">
                  <a:latin typeface="HY신명조" panose="02030600000101010101" pitchFamily="18" charset="-127"/>
                  <a:ea typeface="HY신명조" panose="02030600000101010101" pitchFamily="18" charset="-127"/>
                </a:rPr>
                <a:t>02 </a:t>
              </a:r>
              <a:r>
                <a:rPr lang="en-US" altLang="ko-KR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– 3423 – 9056</a:t>
              </a:r>
              <a:br>
                <a:rPr lang="en-US" altLang="ko-KR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</a:br>
              <a:r>
                <a:rPr lang="en-US" altLang="ko-KR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	010 – 5465 – 7297</a:t>
              </a:r>
              <a:br>
                <a:rPr lang="en-US" altLang="ko-KR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</a:br>
              <a:r>
                <a:rPr lang="en-US" altLang="ko-KR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	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(</a:t>
              </a: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도도 예술감독 정원영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)</a:t>
              </a:r>
            </a:p>
          </p:txBody>
        </p:sp>
        <p:sp>
          <p:nvSpPr>
            <p:cNvPr id="75" name="오각형 74"/>
            <p:cNvSpPr/>
            <p:nvPr/>
          </p:nvSpPr>
          <p:spPr>
            <a:xfrm rot="5400000">
              <a:off x="5697128" y="3157951"/>
              <a:ext cx="216000" cy="162000"/>
            </a:xfrm>
            <a:prstGeom prst="homePlate">
              <a:avLst/>
            </a:prstGeom>
            <a:solidFill>
              <a:schemeClr val="accent6">
                <a:lumMod val="50000"/>
              </a:schemeClr>
            </a:solidFill>
            <a:ln w="28575" cap="rnd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flipH="1" flipV="1">
              <a:off x="5765373" y="3168988"/>
              <a:ext cx="90000" cy="1080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ko-KR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</a:rPr>
                <a:t>ᄼ</a:t>
              </a:r>
              <a:endParaRPr lang="ko-KR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cxnSp>
          <p:nvCxnSpPr>
            <p:cNvPr id="77" name="직선 연결선 76"/>
            <p:cNvCxnSpPr/>
            <p:nvPr/>
          </p:nvCxnSpPr>
          <p:spPr>
            <a:xfrm>
              <a:off x="5997388" y="3400063"/>
              <a:ext cx="1332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5839015" y="4121781"/>
              <a:ext cx="279119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E-mail </a:t>
              </a:r>
              <a:r>
                <a:rPr lang="en-US" altLang="ko-KR" sz="1600" dirty="0" smtClean="0">
                  <a:latin typeface="HY신명조" panose="02030600000101010101" pitchFamily="18" charset="-127"/>
                  <a:ea typeface="HY신명조" panose="02030600000101010101" pitchFamily="18" charset="-127"/>
                </a:rPr>
                <a:t>: excitingdodo@hanmail.net</a:t>
              </a:r>
              <a:endParaRPr lang="en-US" altLang="ko-KR" sz="1600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839015" y="4405307"/>
              <a:ext cx="2791192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홈페이지</a:t>
              </a:r>
              <a:r>
                <a:rPr lang="ko-KR" altLang="en-US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 </a:t>
              </a:r>
              <a:r>
                <a:rPr lang="en-US" altLang="ko-KR" sz="16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: www.excitingdodo.co.kr</a:t>
              </a:r>
              <a:endParaRPr lang="ko-KR" altLang="en-US" sz="1600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</p:grpSp>
      <p:grpSp>
        <p:nvGrpSpPr>
          <p:cNvPr id="80" name="그룹 79"/>
          <p:cNvGrpSpPr/>
          <p:nvPr/>
        </p:nvGrpSpPr>
        <p:grpSpPr>
          <a:xfrm>
            <a:off x="2036438" y="5008055"/>
            <a:ext cx="3920105" cy="1006471"/>
            <a:chOff x="5940152" y="2009838"/>
            <a:chExt cx="2940079" cy="754853"/>
          </a:xfrm>
        </p:grpSpPr>
        <p:sp>
          <p:nvSpPr>
            <p:cNvPr id="81" name="TextBox 80"/>
            <p:cNvSpPr txBox="1"/>
            <p:nvPr/>
          </p:nvSpPr>
          <p:spPr>
            <a:xfrm>
              <a:off x="6123411" y="2009838"/>
              <a:ext cx="137072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spc="-200" dirty="0">
                  <a:ln>
                    <a:solidFill>
                      <a:schemeClr val="tx1"/>
                    </a:solidFill>
                  </a:ln>
                  <a:latin typeface="HY신명조" panose="02030600000101010101" pitchFamily="18" charset="-127"/>
                  <a:ea typeface="HY신명조" panose="02030600000101010101" pitchFamily="18" charset="-127"/>
                </a:rPr>
                <a:t>공연 특성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089039" y="2510775"/>
              <a:ext cx="27911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행사에 적합한 창의적 아이템으로 구성</a:t>
              </a:r>
            </a:p>
          </p:txBody>
        </p:sp>
        <p:sp>
          <p:nvSpPr>
            <p:cNvPr id="83" name="오각형 82"/>
            <p:cNvSpPr/>
            <p:nvPr/>
          </p:nvSpPr>
          <p:spPr>
            <a:xfrm rot="5400000">
              <a:off x="5913152" y="2149348"/>
              <a:ext cx="216000" cy="162000"/>
            </a:xfrm>
            <a:prstGeom prst="homePlate">
              <a:avLst/>
            </a:prstGeom>
            <a:solidFill>
              <a:srgbClr val="E3A407"/>
            </a:solidFill>
            <a:ln w="28575" cap="rnd">
              <a:solidFill>
                <a:srgbClr val="E3A4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flipH="1" flipV="1">
              <a:off x="5981397" y="2160385"/>
              <a:ext cx="90000" cy="1080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ko-KR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</a:rPr>
                <a:t>ᄼ</a:t>
              </a:r>
              <a:endParaRPr lang="ko-KR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cxnSp>
          <p:nvCxnSpPr>
            <p:cNvPr id="85" name="직선 연결선 84"/>
            <p:cNvCxnSpPr/>
            <p:nvPr/>
          </p:nvCxnSpPr>
          <p:spPr>
            <a:xfrm>
              <a:off x="6213412" y="2426695"/>
              <a:ext cx="133200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그룹 85"/>
          <p:cNvGrpSpPr/>
          <p:nvPr/>
        </p:nvGrpSpPr>
        <p:grpSpPr>
          <a:xfrm>
            <a:off x="7253172" y="808129"/>
            <a:ext cx="3373732" cy="2111520"/>
            <a:chOff x="1217816" y="2879450"/>
            <a:chExt cx="2530299" cy="1583640"/>
          </a:xfrm>
        </p:grpSpPr>
        <p:sp>
          <p:nvSpPr>
            <p:cNvPr id="87" name="TextBox 86"/>
            <p:cNvSpPr txBox="1"/>
            <p:nvPr/>
          </p:nvSpPr>
          <p:spPr>
            <a:xfrm>
              <a:off x="1401075" y="2879450"/>
              <a:ext cx="158674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spc="-200" dirty="0">
                  <a:ln>
                    <a:solidFill>
                      <a:schemeClr val="tx1"/>
                    </a:solidFill>
                  </a:ln>
                  <a:latin typeface="HY신명조" panose="02030600000101010101" pitchFamily="18" charset="-127"/>
                  <a:ea typeface="HY신명조" panose="02030600000101010101" pitchFamily="18" charset="-127"/>
                </a:rPr>
                <a:t>주요 공연 인원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366702" y="3380388"/>
              <a:ext cx="2381413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여성멤버 </a:t>
              </a:r>
              <a:r>
                <a:rPr lang="ko-KR" altLang="en-US" sz="1600" spc="-200" dirty="0" err="1">
                  <a:latin typeface="HY신명조" panose="02030600000101010101" pitchFamily="18" charset="-127"/>
                  <a:ea typeface="HY신명조" panose="02030600000101010101" pitchFamily="18" charset="-127"/>
                </a:rPr>
                <a:t>타악</a:t>
              </a: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 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5 ~ 6</a:t>
              </a: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인 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(</a:t>
              </a: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추가 가능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)</a:t>
              </a:r>
              <a:endParaRPr lang="ko-KR" altLang="en-US" sz="1600" spc="-200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89" name="오각형 88"/>
            <p:cNvSpPr/>
            <p:nvPr/>
          </p:nvSpPr>
          <p:spPr>
            <a:xfrm rot="5400000">
              <a:off x="1190816" y="3018960"/>
              <a:ext cx="216000" cy="162000"/>
            </a:xfrm>
            <a:prstGeom prst="homePlate">
              <a:avLst/>
            </a:prstGeom>
            <a:solidFill>
              <a:schemeClr val="accent3">
                <a:lumMod val="50000"/>
              </a:schemeClr>
            </a:solidFill>
            <a:ln w="28575" cap="rnd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flipH="1" flipV="1">
              <a:off x="1259061" y="3029997"/>
              <a:ext cx="90000" cy="1080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ko-KR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</a:rPr>
                <a:t>ᄼ</a:t>
              </a:r>
              <a:endParaRPr lang="ko-KR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  <p:cxnSp>
          <p:nvCxnSpPr>
            <p:cNvPr id="91" name="직선 연결선 90"/>
            <p:cNvCxnSpPr/>
            <p:nvPr/>
          </p:nvCxnSpPr>
          <p:spPr>
            <a:xfrm>
              <a:off x="1491076" y="3296307"/>
              <a:ext cx="14967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366702" y="3673643"/>
              <a:ext cx="2197185" cy="78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남성멤버 </a:t>
              </a:r>
              <a:r>
                <a:rPr lang="ko-KR" altLang="en-US" sz="1600" spc="-200" dirty="0" err="1">
                  <a:latin typeface="HY신명조" panose="02030600000101010101" pitchFamily="18" charset="-127"/>
                  <a:ea typeface="HY신명조" panose="02030600000101010101" pitchFamily="18" charset="-127"/>
                </a:rPr>
                <a:t>타악</a:t>
              </a: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 및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/>
              </a:r>
              <a:b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</a:br>
              <a:r>
                <a:rPr lang="ko-KR" altLang="en-US" sz="1600" spc="-200" dirty="0" err="1">
                  <a:latin typeface="HY신명조" panose="02030600000101010101" pitchFamily="18" charset="-127"/>
                  <a:ea typeface="HY신명조" panose="02030600000101010101" pitchFamily="18" charset="-127"/>
                </a:rPr>
                <a:t>비보잉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, </a:t>
              </a:r>
              <a:r>
                <a:rPr lang="ko-KR" altLang="en-US" sz="1600" spc="-200" dirty="0" err="1">
                  <a:latin typeface="HY신명조" panose="02030600000101010101" pitchFamily="18" charset="-127"/>
                  <a:ea typeface="HY신명조" panose="02030600000101010101" pitchFamily="18" charset="-127"/>
                </a:rPr>
                <a:t>팝핀</a:t>
              </a: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 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 </a:t>
              </a:r>
              <a:r>
                <a:rPr lang="ko-KR" altLang="en-US" sz="1600" spc="-200" dirty="0" err="1">
                  <a:latin typeface="HY신명조" panose="02030600000101010101" pitchFamily="18" charset="-127"/>
                  <a:ea typeface="HY신명조" panose="02030600000101010101" pitchFamily="18" charset="-127"/>
                </a:rPr>
                <a:t>콜라보</a:t>
              </a:r>
              <a: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/>
              </a:r>
              <a:br>
                <a:rPr lang="en-US" altLang="ko-KR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</a:br>
              <a:r>
                <a:rPr lang="ko-KR" altLang="en-US" sz="1600" spc="-200" dirty="0">
                  <a:latin typeface="HY신명조" panose="02030600000101010101" pitchFamily="18" charset="-127"/>
                  <a:ea typeface="HY신명조" panose="02030600000101010101" pitchFamily="18" charset="-127"/>
                </a:rPr>
                <a:t>구성 가능</a:t>
              </a:r>
              <a:endParaRPr lang="en-US" altLang="ko-KR" sz="1600" spc="-200" dirty="0"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4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594">
            <a:off x="-1330608" y="-1379328"/>
            <a:ext cx="4381597" cy="438159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594">
            <a:off x="5625363" y="-232936"/>
            <a:ext cx="9722816" cy="97228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7836" y="1681773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2019</a:t>
            </a:r>
            <a:r>
              <a:rPr lang="ko-KR" altLang="en-US" sz="20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年</a:t>
            </a:r>
            <a:endParaRPr lang="ko-KR" altLang="en-US" sz="20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0512" y="2387719"/>
            <a:ext cx="6204696" cy="194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400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여성전통타악그룹</a:t>
            </a:r>
            <a:r>
              <a:rPr lang="en-US" altLang="ko-KR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</a:t>
            </a:r>
            <a:r>
              <a:rPr lang="en-US" altLang="ko-KR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는</a:t>
            </a:r>
            <a:endParaRPr lang="en-US" altLang="ko-KR" sz="2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여러분의 관심과 박수에 항상 감사 드립니다</a:t>
            </a:r>
            <a:r>
              <a:rPr lang="en-US" altLang="ko-KR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ko-KR" altLang="en-US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더 좋은 음악과 멋진 무대로</a:t>
            </a:r>
            <a:endParaRPr lang="en-US" altLang="ko-KR" sz="2400" spc="-150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보답할 것을 약속 드립니다</a:t>
            </a:r>
            <a:r>
              <a:rPr lang="en-US" altLang="ko-KR" sz="2400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.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92" y="5163504"/>
            <a:ext cx="753817" cy="832436"/>
          </a:xfrm>
          <a:prstGeom prst="rect">
            <a:avLst/>
          </a:prstGeom>
        </p:spPr>
      </p:pic>
      <p:grpSp>
        <p:nvGrpSpPr>
          <p:cNvPr id="19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20" name="그림 7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8" descr="그림1.png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866" y="3198768"/>
            <a:ext cx="3717786" cy="185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그룹 24"/>
          <p:cNvGrpSpPr/>
          <p:nvPr/>
        </p:nvGrpSpPr>
        <p:grpSpPr>
          <a:xfrm>
            <a:off x="3241132" y="4458240"/>
            <a:ext cx="1656491" cy="1104515"/>
            <a:chOff x="760964" y="-49239"/>
            <a:chExt cx="1938890" cy="1788685"/>
          </a:xfrm>
        </p:grpSpPr>
        <p:pic>
          <p:nvPicPr>
            <p:cNvPr id="26" name="그림 8" descr="그림1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1712074" y="-49239"/>
              <a:ext cx="938904" cy="1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그림 8" descr="그림1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760964" y="-49239"/>
              <a:ext cx="938903" cy="114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그림 7" descr="그림1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218" y="886274"/>
              <a:ext cx="1330636" cy="85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187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2523" y="122468"/>
            <a:ext cx="3886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도도 주요 프로그램 소개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그림 5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8905062" y="-1495507"/>
            <a:ext cx="4132266" cy="4132266"/>
          </a:xfrm>
          <a:prstGeom prst="rect">
            <a:avLst/>
          </a:prstGeom>
        </p:spPr>
      </p:pic>
      <p:sp>
        <p:nvSpPr>
          <p:cNvPr id="53" name="직사각형 52"/>
          <p:cNvSpPr/>
          <p:nvPr/>
        </p:nvSpPr>
        <p:spPr>
          <a:xfrm>
            <a:off x="535252" y="1218098"/>
            <a:ext cx="1750408" cy="335937"/>
          </a:xfrm>
          <a:prstGeom prst="rect">
            <a:avLst/>
          </a:prstGeom>
          <a:solidFill>
            <a:srgbClr val="A7B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0CDB1"/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2416426" y="1218098"/>
            <a:ext cx="912662" cy="335937"/>
          </a:xfrm>
          <a:prstGeom prst="rect">
            <a:avLst/>
          </a:prstGeom>
          <a:solidFill>
            <a:srgbClr val="A7B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0CDB1"/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3488429" y="1218098"/>
            <a:ext cx="8027296" cy="335937"/>
          </a:xfrm>
          <a:prstGeom prst="rect">
            <a:avLst/>
          </a:prstGeom>
          <a:solidFill>
            <a:srgbClr val="A7B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0CDB1"/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9185" y="1200125"/>
            <a:ext cx="124328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801" spc="-149" dirty="0" err="1" smtClean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프로그램명</a:t>
            </a:r>
            <a:endParaRPr lang="ko-KR" altLang="en-US" sz="1801" spc="-149" dirty="0">
              <a:solidFill>
                <a:schemeClr val="bg1"/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78224" y="1200125"/>
            <a:ext cx="60811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801" spc="-149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시간</a:t>
            </a:r>
            <a:endParaRPr lang="ko-KR" altLang="en-US" sz="1801" spc="-149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89538" y="1223283"/>
            <a:ext cx="60811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801" spc="-149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특징</a:t>
            </a:r>
            <a:endParaRPr lang="en-US" altLang="ko-KR" sz="1801" spc="-149" dirty="0" smtClean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2344648" y="1228988"/>
            <a:ext cx="0" cy="4802854"/>
          </a:xfrm>
          <a:prstGeom prst="line">
            <a:avLst/>
          </a:prstGeom>
          <a:ln>
            <a:solidFill>
              <a:srgbClr val="938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>
            <a:off x="3413149" y="1203170"/>
            <a:ext cx="0" cy="4828672"/>
          </a:xfrm>
          <a:prstGeom prst="line">
            <a:avLst/>
          </a:prstGeom>
          <a:ln>
            <a:solidFill>
              <a:srgbClr val="938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603566" y="1644563"/>
            <a:ext cx="596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3</a:t>
            </a:r>
            <a:r>
              <a:rPr lang="ko-KR" altLang="en-US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분</a:t>
            </a:r>
            <a:endParaRPr lang="ko-KR" altLang="en-US" sz="16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909828" y="1660772"/>
            <a:ext cx="5120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북 위에 서로 엮어가며 연주하여 역동적이고 박진감이 넘치는 작품이다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683611" y="2106269"/>
            <a:ext cx="5636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웅장하고 깊이 있는 대고 연주와 전통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오고무를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현대적으로 재해석한 작품이다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460665" y="2605059"/>
            <a:ext cx="6082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도도만의 창작작품으로 부채춤과 동시에 타악 퍼포먼스를 화려한 동선으로 연출한다</a:t>
            </a:r>
            <a:endParaRPr lang="ko-KR" altLang="en-US" sz="1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043182" y="2987034"/>
            <a:ext cx="492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현대적인 감성에 알맞게 구성된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창작북을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파워풀한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여성적 특성으로</a:t>
            </a:r>
            <a:endParaRPr lang="en-US" altLang="ko-KR" sz="1400" spc="-149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경쾌함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섹시함을 돋보이게 한</a:t>
            </a:r>
            <a:r>
              <a:rPr lang="en-US" altLang="ko-KR" sz="1400" spc="-149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도도의 메인 타악 퍼포먼스이다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89305" y="3577435"/>
            <a:ext cx="775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화려한 기술과 파워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그리고 음악적 구조가 돋보이는 전통 사물놀이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연주로써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타악 연주의 최고조를 보여준다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146989" y="4096557"/>
            <a:ext cx="6634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전통 사물놀이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판굿과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모듬북의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버라이어티한 기술과 동선으로 구성된 축제의 장을 보여준다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442060" y="4480825"/>
            <a:ext cx="6051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도도의 색깔을 입혀 편곡된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캐논변주곡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속에</a:t>
            </a:r>
            <a:endParaRPr lang="en-US" altLang="ko-KR" sz="1400" spc="-149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algn="ctr"/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전통춤과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현대춤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퓨전타악과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사물놀이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상모가 어우러지는 도도 자체의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콜라보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공연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96135" y="4995909"/>
            <a:ext cx="4122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행사 컨셉을 테마로 연출된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레이져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쇼와 함께 어우러지는</a:t>
            </a:r>
            <a:endParaRPr lang="en-US" altLang="ko-KR" sz="1400" spc="-149" dirty="0" smtClean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 algn="ctr"/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대북연주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팝핀댄스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헤드스핀의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융복합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퍼포먼스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cxnSp>
        <p:nvCxnSpPr>
          <p:cNvPr id="92" name="직선 연결선 91"/>
          <p:cNvCxnSpPr/>
          <p:nvPr/>
        </p:nvCxnSpPr>
        <p:spPr>
          <a:xfrm>
            <a:off x="527657" y="2029100"/>
            <a:ext cx="322712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>
            <a:off x="525726" y="2506291"/>
            <a:ext cx="33890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>
          <a:xfrm>
            <a:off x="527656" y="3020528"/>
            <a:ext cx="33890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527656" y="3477814"/>
            <a:ext cx="33890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95"/>
          <p:cNvCxnSpPr/>
          <p:nvPr/>
        </p:nvCxnSpPr>
        <p:spPr>
          <a:xfrm>
            <a:off x="527655" y="3993596"/>
            <a:ext cx="322712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/>
          <p:cNvCxnSpPr/>
          <p:nvPr/>
        </p:nvCxnSpPr>
        <p:spPr>
          <a:xfrm>
            <a:off x="527654" y="4500159"/>
            <a:ext cx="33890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/>
          <p:cNvCxnSpPr/>
          <p:nvPr/>
        </p:nvCxnSpPr>
        <p:spPr>
          <a:xfrm>
            <a:off x="528901" y="5003142"/>
            <a:ext cx="10986824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99"/>
          <p:cNvCxnSpPr/>
          <p:nvPr/>
        </p:nvCxnSpPr>
        <p:spPr>
          <a:xfrm>
            <a:off x="3488430" y="2029100"/>
            <a:ext cx="80272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/>
          <p:cNvCxnSpPr/>
          <p:nvPr/>
        </p:nvCxnSpPr>
        <p:spPr>
          <a:xfrm>
            <a:off x="3492849" y="2506291"/>
            <a:ext cx="802287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/>
          <p:cNvCxnSpPr/>
          <p:nvPr/>
        </p:nvCxnSpPr>
        <p:spPr>
          <a:xfrm>
            <a:off x="3488429" y="3020528"/>
            <a:ext cx="802729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 102"/>
          <p:cNvCxnSpPr/>
          <p:nvPr/>
        </p:nvCxnSpPr>
        <p:spPr>
          <a:xfrm>
            <a:off x="3488429" y="3477814"/>
            <a:ext cx="802729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03"/>
          <p:cNvCxnSpPr/>
          <p:nvPr/>
        </p:nvCxnSpPr>
        <p:spPr>
          <a:xfrm>
            <a:off x="3488428" y="3993596"/>
            <a:ext cx="802729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연결선 104"/>
          <p:cNvCxnSpPr/>
          <p:nvPr/>
        </p:nvCxnSpPr>
        <p:spPr>
          <a:xfrm>
            <a:off x="3488427" y="4500159"/>
            <a:ext cx="802729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6183766" y="5612134"/>
            <a:ext cx="3514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물과  얼음을 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악기로 한 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타악과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댄스의 퍼포먼스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cxnSp>
        <p:nvCxnSpPr>
          <p:cNvPr id="152" name="직선 연결선 151"/>
          <p:cNvCxnSpPr/>
          <p:nvPr/>
        </p:nvCxnSpPr>
        <p:spPr>
          <a:xfrm>
            <a:off x="3413149" y="5518981"/>
            <a:ext cx="810257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796824" y="1659951"/>
            <a:ext cx="1260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크로스 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(Cross)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28622" y="2111616"/>
            <a:ext cx="160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오색 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(Five Flowers)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895340" y="2610923"/>
            <a:ext cx="105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바람 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(Wind)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43448" y="3091313"/>
            <a:ext cx="1768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비트도도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(Beat </a:t>
            </a:r>
            <a:r>
              <a:rPr lang="en-US" altLang="ko-KR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DoDo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)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806612" y="3583990"/>
            <a:ext cx="1218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해밀</a:t>
            </a:r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(Sunrise)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45883" y="4090145"/>
            <a:ext cx="1329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유랑 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(Freedom)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468604" y="4583149"/>
            <a:ext cx="193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도도 캐논 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(</a:t>
            </a:r>
            <a:r>
              <a:rPr lang="en-US" altLang="ko-KR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DoDo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 Canon)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42809" y="5364557"/>
            <a:ext cx="1182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맞춤 프로젝트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618846" y="2099947"/>
            <a:ext cx="55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49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5</a:t>
            </a:r>
            <a:r>
              <a:rPr lang="ko-KR" altLang="en-US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분</a:t>
            </a:r>
            <a:endParaRPr lang="ko-KR" altLang="en-US" sz="16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2407882" y="2599335"/>
            <a:ext cx="952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3</a:t>
            </a:r>
            <a:r>
              <a:rPr lang="ko-KR" altLang="en-US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분 </a:t>
            </a:r>
            <a:r>
              <a:rPr lang="en-US" altLang="ko-KR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30</a:t>
            </a:r>
            <a:r>
              <a:rPr lang="ko-KR" altLang="en-US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초</a:t>
            </a:r>
            <a:endParaRPr lang="ko-KR" altLang="en-US" sz="16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2631136" y="3081690"/>
            <a:ext cx="533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49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5</a:t>
            </a:r>
            <a:r>
              <a:rPr lang="ko-KR" altLang="en-US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분</a:t>
            </a:r>
            <a:endParaRPr lang="ko-KR" altLang="en-US" sz="16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2603566" y="3581619"/>
            <a:ext cx="56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49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7</a:t>
            </a:r>
            <a:r>
              <a:rPr lang="ko-KR" altLang="en-US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분</a:t>
            </a:r>
            <a:endParaRPr lang="ko-KR" altLang="en-US" sz="16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2603566" y="4084661"/>
            <a:ext cx="546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49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5</a:t>
            </a:r>
            <a:r>
              <a:rPr lang="ko-KR" altLang="en-US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분</a:t>
            </a:r>
            <a:endParaRPr lang="ko-KR" altLang="en-US" sz="16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603566" y="4575946"/>
            <a:ext cx="530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49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3</a:t>
            </a:r>
            <a:r>
              <a:rPr lang="ko-KR" altLang="en-US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분</a:t>
            </a:r>
            <a:endParaRPr lang="ko-KR" altLang="en-US" sz="16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cxnSp>
        <p:nvCxnSpPr>
          <p:cNvPr id="181" name="직선 연결선 180"/>
          <p:cNvCxnSpPr/>
          <p:nvPr/>
        </p:nvCxnSpPr>
        <p:spPr>
          <a:xfrm>
            <a:off x="527809" y="6031842"/>
            <a:ext cx="10987916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2656318" y="5367436"/>
            <a:ext cx="457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-</a:t>
            </a:r>
            <a:endParaRPr lang="ko-KR" altLang="en-US" sz="16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cxnSp>
        <p:nvCxnSpPr>
          <p:cNvPr id="185" name="직선 연결선 184"/>
          <p:cNvCxnSpPr/>
          <p:nvPr/>
        </p:nvCxnSpPr>
        <p:spPr>
          <a:xfrm>
            <a:off x="4728132" y="4990233"/>
            <a:ext cx="0" cy="1041609"/>
          </a:xfrm>
          <a:prstGeom prst="line">
            <a:avLst/>
          </a:prstGeom>
          <a:ln>
            <a:solidFill>
              <a:srgbClr val="938A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직선 연결선 213"/>
          <p:cNvCxnSpPr/>
          <p:nvPr/>
        </p:nvCxnSpPr>
        <p:spPr>
          <a:xfrm>
            <a:off x="529671" y="1218098"/>
            <a:ext cx="0" cy="48266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직선 연결선 214"/>
          <p:cNvCxnSpPr/>
          <p:nvPr/>
        </p:nvCxnSpPr>
        <p:spPr>
          <a:xfrm>
            <a:off x="11516124" y="1201202"/>
            <a:ext cx="0" cy="48266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3399746" y="5111004"/>
            <a:ext cx="1343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레이저 퍼포먼스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3568043" y="5619109"/>
            <a:ext cx="1035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빙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타</a:t>
            </a:r>
            <a:r>
              <a:rPr lang="en-US" altLang="ko-KR" sz="1400" spc="-149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/</a:t>
            </a:r>
            <a:r>
              <a:rPr lang="ko-KR" altLang="en-US" sz="1400" spc="-149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</a:rPr>
              <a:t>물난타</a:t>
            </a:r>
            <a:endParaRPr lang="ko-KR" altLang="en-US" sz="1400" spc="-149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grpSp>
        <p:nvGrpSpPr>
          <p:cNvPr id="64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65" name="그림 7" descr="그림1.png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그림 8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89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227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1.‘ Cross ’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4" descr="F:\도도사진\도도 사진자료\공연사진\타악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50" y="1311964"/>
            <a:ext cx="4076334" cy="479728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1" name="Picture 6" descr="C:\Users\삼성 아티브 북2\Desktop\도도\도도 사진자료\소울스트릿 사진자료\P51605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14616" r="4601" b="9962"/>
          <a:stretch>
            <a:fillRect/>
          </a:stretch>
        </p:blipFill>
        <p:spPr bwMode="auto">
          <a:xfrm>
            <a:off x="1381847" y="1311964"/>
            <a:ext cx="4328981" cy="4797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grpSp>
        <p:nvGrpSpPr>
          <p:cNvPr id="16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7" name="그림 7" descr="그림1.png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그림 8" descr="그림1.png"/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79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4658">
            <a:off x="8868849" y="-1505528"/>
            <a:ext cx="4132266" cy="4132266"/>
          </a:xfrm>
          <a:prstGeom prst="rect">
            <a:avLst/>
          </a:prstGeom>
        </p:spPr>
      </p:pic>
      <p:pic>
        <p:nvPicPr>
          <p:cNvPr id="12" name="Picture 6" descr="C:\Users\삼성 아티브 북2\Desktop\대고오고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12" y="1311963"/>
            <a:ext cx="4296944" cy="4797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삼성 아티브 북2\Desktop\2016 도도\2016 신나는 예술여행\도도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225" y="1311963"/>
            <a:ext cx="4328474" cy="4797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319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2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.‘ Five Flower ’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8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22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10590489" y="4330466"/>
            <a:ext cx="1833750" cy="2025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802" y="282800"/>
            <a:ext cx="1147535" cy="126721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826259" y="1815138"/>
            <a:ext cx="1833750" cy="2025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>
            <a:lum bright="40000" contrast="-20000"/>
          </a:blip>
          <a:stretch>
            <a:fillRect/>
          </a:stretch>
        </p:blipFill>
        <p:spPr>
          <a:xfrm>
            <a:off x="2230794" y="6076948"/>
            <a:ext cx="958064" cy="1057985"/>
          </a:xfrm>
          <a:prstGeom prst="rect">
            <a:avLst/>
          </a:prstGeom>
        </p:spPr>
      </p:pic>
      <p:pic>
        <p:nvPicPr>
          <p:cNvPr id="14" name="Picture 6" descr="C:\Users\삼성 아티브 북2\Desktop\도도\도도 사진자료\공연사진\부채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11" y="1311963"/>
            <a:ext cx="5294737" cy="4797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3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.‘ Wind ’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6" descr="F:\도도사진\공연제출사진\ASC_20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29" y="1311963"/>
            <a:ext cx="3534769" cy="4797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6" name="그림 7" descr="그림1.png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8" descr="그림1.png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636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rcRect t="23111" r="26976" b="14353"/>
          <a:stretch/>
        </p:blipFill>
        <p:spPr>
          <a:xfrm>
            <a:off x="5370224" y="0"/>
            <a:ext cx="6821776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523" y="215232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-1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4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.‘ Beat </a:t>
            </a:r>
            <a:r>
              <a:rPr lang="en-US" altLang="ko-KR" sz="2800" b="1" spc="-150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DoDo</a:t>
            </a:r>
            <a:r>
              <a:rPr lang="en-US" altLang="ko-KR" sz="2800" b="1" spc="-15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HY신명조" panose="02030600000101010101" pitchFamily="18" charset="-127"/>
                <a:ea typeface="HY신명조" panose="02030600000101010101" pitchFamily="18" charset="-127"/>
                <a:cs typeface="조선일보명조" panose="02030304000000000000" pitchFamily="18" charset="-127"/>
              </a:rPr>
              <a:t> ’</a:t>
            </a:r>
            <a:endParaRPr lang="ko-KR" altLang="en-US" sz="2800" b="1" spc="-15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HY신명조" panose="02030600000101010101" pitchFamily="18" charset="-127"/>
              <a:ea typeface="HY신명조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 flipH="1">
            <a:off x="252231" y="0"/>
            <a:ext cx="45719" cy="778533"/>
            <a:chOff x="390418" y="-123290"/>
            <a:chExt cx="0" cy="1294544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0418" y="-123290"/>
              <a:ext cx="0" cy="441789"/>
            </a:xfrm>
            <a:prstGeom prst="line">
              <a:avLst/>
            </a:prstGeom>
            <a:ln w="111125">
              <a:solidFill>
                <a:srgbClr val="EBD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390418" y="297950"/>
              <a:ext cx="0" cy="441789"/>
            </a:xfrm>
            <a:prstGeom prst="line">
              <a:avLst/>
            </a:prstGeom>
            <a:ln w="111125">
              <a:solidFill>
                <a:srgbClr val="A7B8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0418" y="729465"/>
              <a:ext cx="0" cy="441789"/>
            </a:xfrm>
            <a:prstGeom prst="line">
              <a:avLst/>
            </a:prstGeom>
            <a:ln w="111125">
              <a:solidFill>
                <a:srgbClr val="F0CD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그림 6" descr="도도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416" b="5512"/>
          <a:stretch/>
        </p:blipFill>
        <p:spPr bwMode="auto">
          <a:xfrm>
            <a:off x="1397612" y="1311962"/>
            <a:ext cx="4296944" cy="47972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Users\삼성 아티브 북2\Desktop\코리안비트 사진자료\타악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6" b="288"/>
          <a:stretch/>
        </p:blipFill>
        <p:spPr bwMode="auto">
          <a:xfrm>
            <a:off x="6402225" y="1311961"/>
            <a:ext cx="4328474" cy="47972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그룹 6"/>
          <p:cNvGrpSpPr>
            <a:grpSpLocks/>
          </p:cNvGrpSpPr>
          <p:nvPr/>
        </p:nvGrpSpPr>
        <p:grpSpPr bwMode="auto">
          <a:xfrm>
            <a:off x="10665272" y="63713"/>
            <a:ext cx="1368000" cy="468000"/>
            <a:chOff x="928662" y="2357430"/>
            <a:chExt cx="6800875" cy="2143140"/>
          </a:xfrm>
        </p:grpSpPr>
        <p:pic>
          <p:nvPicPr>
            <p:cNvPr id="12" name="그림 7" descr="그림1.png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2" y="2857496"/>
              <a:ext cx="2514595" cy="140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8" descr="그림1.png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357430"/>
              <a:ext cx="4340673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67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3536</Words>
  <Application>Microsoft Office PowerPoint</Application>
  <PresentationFormat>사용자 지정</PresentationFormat>
  <Paragraphs>506</Paragraphs>
  <Slides>49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조수아</dc:creator>
  <cp:lastModifiedBy>user</cp:lastModifiedBy>
  <cp:revision>125</cp:revision>
  <dcterms:created xsi:type="dcterms:W3CDTF">2019-04-17T14:27:17Z</dcterms:created>
  <dcterms:modified xsi:type="dcterms:W3CDTF">2019-09-24T10:55:48Z</dcterms:modified>
</cp:coreProperties>
</file>